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326" r:id="rId3"/>
    <p:sldId id="325" r:id="rId4"/>
    <p:sldId id="327" r:id="rId5"/>
    <p:sldId id="293" r:id="rId6"/>
    <p:sldId id="303" r:id="rId7"/>
    <p:sldId id="294" r:id="rId8"/>
    <p:sldId id="320" r:id="rId9"/>
    <p:sldId id="337" r:id="rId10"/>
    <p:sldId id="304" r:id="rId11"/>
    <p:sldId id="316" r:id="rId12"/>
    <p:sldId id="306" r:id="rId13"/>
    <p:sldId id="307" r:id="rId14"/>
    <p:sldId id="308" r:id="rId15"/>
    <p:sldId id="314" r:id="rId16"/>
    <p:sldId id="335" r:id="rId17"/>
    <p:sldId id="317" r:id="rId18"/>
    <p:sldId id="309" r:id="rId19"/>
    <p:sldId id="311" r:id="rId20"/>
    <p:sldId id="310" r:id="rId21"/>
    <p:sldId id="319" r:id="rId22"/>
    <p:sldId id="323" r:id="rId23"/>
    <p:sldId id="334" r:id="rId24"/>
    <p:sldId id="313" r:id="rId25"/>
    <p:sldId id="301" r:id="rId26"/>
    <p:sldId id="315" r:id="rId27"/>
    <p:sldId id="324" r:id="rId28"/>
    <p:sldId id="336" r:id="rId29"/>
    <p:sldId id="257" r:id="rId30"/>
    <p:sldId id="329" r:id="rId31"/>
    <p:sldId id="332" r:id="rId32"/>
    <p:sldId id="331" r:id="rId33"/>
    <p:sldId id="259" r:id="rId34"/>
    <p:sldId id="33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 varScale="1">
        <p:scale>
          <a:sx n="84" d="100"/>
          <a:sy n="84" d="100"/>
        </p:scale>
        <p:origin x="-106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777F-99C0-4A87-8A6D-563706FD3ED4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3CF67-E401-44BB-A010-DE7FFD8B2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smtClean="0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>
                <a:solidFill>
                  <a:prstClr val="black"/>
                </a:solidFill>
              </a:rPr>
              <a:pPr/>
              <a:t>25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77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>
                <a:solidFill>
                  <a:prstClr val="black"/>
                </a:solidFill>
              </a:rPr>
              <a:pPr/>
              <a:t>31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20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>
                <a:solidFill>
                  <a:prstClr val="black"/>
                </a:solidFill>
              </a:rPr>
              <a:pPr/>
              <a:t>32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45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F50D92-6A79-4F58-B28E-B71506079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458200" cy="9144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Система работы на уроках математики по формированию функциональной грамотности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5572140"/>
            <a:ext cx="2963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Зимовниковский район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п. Байков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Школа\1445263967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428868"/>
            <a:ext cx="2476517" cy="1857388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Школа\1448890782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428868"/>
            <a:ext cx="2476517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214290"/>
            <a:ext cx="7197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Муниципальное бюджетное общеобразовательное учреждение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Гашунская средняя общеобразовательная школа №4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000636"/>
            <a:ext cx="570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математики: Терещенко Вита Витальевна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27407CF-D6E3-4F66-A1FF-7271756F3838}"/>
              </a:ext>
            </a:extLst>
          </p:cNvPr>
          <p:cNvSpPr/>
          <p:nvPr/>
        </p:nvSpPr>
        <p:spPr>
          <a:xfrm>
            <a:off x="2312753" y="1923808"/>
            <a:ext cx="4552701" cy="31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3C4216C-9A81-4AB8-925B-59A96FD99E01}"/>
              </a:ext>
            </a:extLst>
          </p:cNvPr>
          <p:cNvSpPr/>
          <p:nvPr/>
        </p:nvSpPr>
        <p:spPr>
          <a:xfrm>
            <a:off x="2439384" y="2188610"/>
            <a:ext cx="429943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Приёмы формирования </a:t>
            </a:r>
          </a:p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математической грамотности </a:t>
            </a:r>
          </a:p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рамках современных педагогических технологий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4824AFFB-33C7-4A24-8F17-D231574483B5}"/>
              </a:ext>
            </a:extLst>
          </p:cNvPr>
          <p:cNvSpPr/>
          <p:nvPr/>
        </p:nvSpPr>
        <p:spPr>
          <a:xfrm>
            <a:off x="500034" y="557750"/>
            <a:ext cx="2857521" cy="1471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23C16237-CD5D-4444-B0E7-E1A3EB91263A}"/>
              </a:ext>
            </a:extLst>
          </p:cNvPr>
          <p:cNvSpPr/>
          <p:nvPr/>
        </p:nvSpPr>
        <p:spPr>
          <a:xfrm>
            <a:off x="1" y="2619558"/>
            <a:ext cx="2206868" cy="154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Здоровье-сберегающая технология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820B70FC-7018-44BE-82F6-49488852E068}"/>
              </a:ext>
            </a:extLst>
          </p:cNvPr>
          <p:cNvSpPr/>
          <p:nvPr/>
        </p:nvSpPr>
        <p:spPr>
          <a:xfrm>
            <a:off x="785786" y="5202664"/>
            <a:ext cx="3522445" cy="1272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Информационно-коммуникационная технология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A4FA79D2-1237-4DA6-BBC1-CA1384362F28}"/>
              </a:ext>
            </a:extLst>
          </p:cNvPr>
          <p:cNvSpPr/>
          <p:nvPr/>
        </p:nvSpPr>
        <p:spPr>
          <a:xfrm>
            <a:off x="6253046" y="709870"/>
            <a:ext cx="2462357" cy="1305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646AE787-84DB-413C-A487-FB3CF3FC758E}"/>
              </a:ext>
            </a:extLst>
          </p:cNvPr>
          <p:cNvSpPr/>
          <p:nvPr/>
        </p:nvSpPr>
        <p:spPr>
          <a:xfrm>
            <a:off x="6971339" y="2619558"/>
            <a:ext cx="2029817" cy="154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9FEF45C-EDA9-4F66-A133-AACBDBF40D5F}"/>
              </a:ext>
            </a:extLst>
          </p:cNvPr>
          <p:cNvSpPr/>
          <p:nvPr/>
        </p:nvSpPr>
        <p:spPr>
          <a:xfrm>
            <a:off x="5037993" y="5202664"/>
            <a:ext cx="2470640" cy="1272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41FAB32F-5D80-4AFE-8A28-D4F5D7847DEF}"/>
              </a:ext>
            </a:extLst>
          </p:cNvPr>
          <p:cNvSpPr/>
          <p:nvPr/>
        </p:nvSpPr>
        <p:spPr>
          <a:xfrm>
            <a:off x="3428992" y="142852"/>
            <a:ext cx="2500330" cy="1481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критического мышления 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067435F0-7ADC-4EB1-90CF-28E3D94031DC}"/>
              </a:ext>
            </a:extLst>
          </p:cNvPr>
          <p:cNvCxnSpPr/>
          <p:nvPr/>
        </p:nvCxnSpPr>
        <p:spPr>
          <a:xfrm flipV="1">
            <a:off x="6119447" y="1846263"/>
            <a:ext cx="378069" cy="34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08E1D253-17C4-4BBE-9009-A3E820C3BA87}"/>
              </a:ext>
            </a:extLst>
          </p:cNvPr>
          <p:cNvCxnSpPr>
            <a:endCxn id="17" idx="2"/>
          </p:cNvCxnSpPr>
          <p:nvPr/>
        </p:nvCxnSpPr>
        <p:spPr>
          <a:xfrm flipV="1">
            <a:off x="6865454" y="3390625"/>
            <a:ext cx="105885" cy="3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1CF56136-E548-468D-81A2-19B0F0B90B7A}"/>
              </a:ext>
            </a:extLst>
          </p:cNvPr>
          <p:cNvCxnSpPr/>
          <p:nvPr/>
        </p:nvCxnSpPr>
        <p:spPr>
          <a:xfrm flipH="1" flipV="1">
            <a:off x="3019059" y="1837151"/>
            <a:ext cx="295642" cy="255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CC2EF9C5-DFF9-4CCB-85DE-45D696FCB453}"/>
              </a:ext>
            </a:extLst>
          </p:cNvPr>
          <p:cNvCxnSpPr>
            <a:endCxn id="19" idx="4"/>
          </p:cNvCxnSpPr>
          <p:nvPr/>
        </p:nvCxnSpPr>
        <p:spPr>
          <a:xfrm rot="16200000" flipV="1">
            <a:off x="4651768" y="1651379"/>
            <a:ext cx="304813" cy="250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25B24976-C7FE-403A-A4ED-A1F11AE7D2BF}"/>
              </a:ext>
            </a:extLst>
          </p:cNvPr>
          <p:cNvCxnSpPr/>
          <p:nvPr/>
        </p:nvCxnSpPr>
        <p:spPr>
          <a:xfrm>
            <a:off x="5754566" y="4911970"/>
            <a:ext cx="171450" cy="29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840D1D30-98F3-4A48-84AC-4FE3AE5EF136}"/>
              </a:ext>
            </a:extLst>
          </p:cNvPr>
          <p:cNvCxnSpPr/>
          <p:nvPr/>
        </p:nvCxnSpPr>
        <p:spPr>
          <a:xfrm flipH="1">
            <a:off x="3648808" y="4911970"/>
            <a:ext cx="149469" cy="375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Прямая со стрелкой 3072">
            <a:extLst>
              <a:ext uri="{FF2B5EF4-FFF2-40B4-BE49-F238E27FC236}">
                <a16:creationId xmlns:a16="http://schemas.microsoft.com/office/drawing/2014/main" xmlns="" id="{FFA1F1A8-FE59-42D3-975F-C3E728A45758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206868" y="3390626"/>
            <a:ext cx="105885" cy="85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66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857232"/>
          <a:ext cx="8072494" cy="5801860"/>
        </p:xfrm>
        <a:graphic>
          <a:graphicData uri="http://schemas.openxmlformats.org/drawingml/2006/table">
            <a:tbl>
              <a:tblPr/>
              <a:tblGrid>
                <a:gridCol w="3362081"/>
                <a:gridCol w="4710413"/>
              </a:tblGrid>
              <a:tr h="860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результаты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УУД по формированию математической грамотности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узнавания и понимания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находит и извлекает математическую информацию в различном контексте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класс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понимания и применения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применяет математические знания для решения разного рода проблем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класс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анализа и синтеза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формулирует математическую проблему на основе анализа ситуации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класс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оценки (рефлексии) в рамках предметного содержания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интерпретирует и оценивает математические данные в контексте лично значимой ситуации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оценки (рефлексии) в рамках метапредметного содержания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интерпретирует и оценивает математические результаты в контексте национальной или глобальной ситуации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142852"/>
            <a:ext cx="7014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Поэтапное развитие различных умений,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составляющих основу математической грамотности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математической грамотности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5-м и 6-м классах важно научить детей гибкому чтению на уроках математики. Задания к упражнениям по степени сложности могут быть разными: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определять главное и второстепенное в тексте задачи;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сопоставлять данные по тексту, соотнести их характеристики;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формулировать вопросы по данным задачи (текста);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составлять задачи по схеме (рисунку), используя частичные данные;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вычленять новую информацию из текста и сформировать ее главную мысль по отношению к тексту;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механизм формирования научной речи, умение грамотно выражать свои мысли;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навыки работы с готовой информацией, работать по алгоритму (схеме) из одного источника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математической грамотности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1" y="500042"/>
            <a:ext cx="7905750" cy="567692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7-м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классе работа по овладению функциональной грамотностью продолжается.</a:t>
            </a:r>
          </a:p>
          <a:p>
            <a:pPr>
              <a:buNone/>
            </a:pPr>
            <a:endParaRPr lang="ru-RU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Задания к упражнениям усложняются: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умение графической культуры, работы со свойствами функции, диаграммами и графиками; умение читать свойства функций по графикам, формулировать признаки и их чтение;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умение геометрической грамотности, понимание свойств геометрических фигур, анализировать данные задач;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пространственного воображения;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работы с таблицами, соотносить данные по тексту;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работы с научно-популярными текстами, находить в них новую информацию и анализировать ее, умение работать с кейсами в группах;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интерпретировать знания, полученные из нескольких источников, строить свои рассуждения, опираясь на полученные знания.</a:t>
            </a:r>
          </a:p>
          <a:p>
            <a:endParaRPr lang="ru-RU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85" y="228600"/>
            <a:ext cx="8392885" cy="5948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классе учащиеся продолжают работу по отработке данных навыков,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продолжая выбранную деятельность: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демонстрировать навыки четко описывать предлагаемую структуру задания, работать по схеме (алгоритму), добавляя условия некоторых ограничений;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разбирать более сложные ситуации по конкретным алгоритмам;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демонстрировать умения аргументировать свои высказывания, выстраивать рассуждения по теме задания, приводить доводы и задавать вопросы оппонентам.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Учащиеся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9-10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классов совершенствуют навыки функциональной грамотности: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демонстрировать навыки разрабатывать сложные модели реальных ситуаций, умение работать с кейсами в группах;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аргументировано высказывать свои суждения, составлять задания по тексту, задавать вопросы оппонентам;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работать со сложными научными текстами, выделять из них основную идею и применять знания на практике.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784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класс. Тема урока: Площадь прямоугольника. Периметр.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2786082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68" y="1071546"/>
            <a:ext cx="5357850" cy="2794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плане участка показан водопровод.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Сколько необходимо заплатить Ивану Васильевичу, если 1 м трубы стоит 140 рублей?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t="8999"/>
          <a:stretch>
            <a:fillRect/>
          </a:stretch>
        </p:blipFill>
        <p:spPr bwMode="auto">
          <a:xfrm>
            <a:off x="3286116" y="3194516"/>
            <a:ext cx="5570837" cy="352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500174"/>
            <a:ext cx="4786346" cy="2928958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buFontTx/>
              <a:buNone/>
            </a:pPr>
            <a:r>
              <a:rPr lang="ru-RU" sz="1800" b="1" dirty="0" smtClean="0">
                <a:latin typeface="Times New Roman" pitchFamily="18" charset="0"/>
              </a:rPr>
              <a:t>Форма </a:t>
            </a:r>
            <a:r>
              <a:rPr lang="ru-RU" sz="1800" b="1" dirty="0">
                <a:latin typeface="Times New Roman" pitchFamily="18" charset="0"/>
              </a:rPr>
              <a:t>урока: Педагогическая мастерская.</a:t>
            </a:r>
          </a:p>
          <a:p>
            <a:pPr marL="609600" indent="-609600">
              <a:buFontTx/>
              <a:buNone/>
            </a:pPr>
            <a:r>
              <a:rPr lang="ru-RU" sz="1800" dirty="0">
                <a:latin typeface="Times New Roman" pitchFamily="18" charset="0"/>
              </a:rPr>
              <a:t>Оборудование : Предмет круглой формы, шнурок, ножницы, калькулятор.</a:t>
            </a:r>
          </a:p>
          <a:p>
            <a:pPr marL="609600" indent="-609600">
              <a:buFontTx/>
              <a:buNone/>
            </a:pPr>
            <a:r>
              <a:rPr lang="ru-RU" sz="1800" b="1" dirty="0">
                <a:latin typeface="Times New Roman" pitchFamily="18" charset="0"/>
              </a:rPr>
              <a:t>Алгоритм деятельности групп</a:t>
            </a:r>
            <a:r>
              <a:rPr lang="ru-RU" sz="1800" dirty="0">
                <a:latin typeface="Times New Roman" pitchFamily="18" charset="0"/>
              </a:rPr>
              <a:t> :</a:t>
            </a: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1.Обвести </a:t>
            </a:r>
            <a:r>
              <a:rPr lang="ru-RU" sz="1800" dirty="0">
                <a:latin typeface="Times New Roman" pitchFamily="18" charset="0"/>
              </a:rPr>
              <a:t>на листе предмет круглой формы </a:t>
            </a:r>
            <a:endParaRPr lang="ru-RU" sz="1800" dirty="0" smtClean="0"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</a:rPr>
              <a:t>крышка, блюдце, банка и т.д.)</a:t>
            </a: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2.Провести </a:t>
            </a:r>
            <a:r>
              <a:rPr lang="ru-RU" sz="1800" dirty="0">
                <a:latin typeface="Times New Roman" pitchFamily="18" charset="0"/>
              </a:rPr>
              <a:t>диаметр.</a:t>
            </a: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3.С </a:t>
            </a:r>
            <a:r>
              <a:rPr lang="ru-RU" sz="1800" dirty="0">
                <a:latin typeface="Times New Roman" pitchFamily="18" charset="0"/>
              </a:rPr>
              <a:t>помощью верёвки или шнура измерить длину окружности, </a:t>
            </a:r>
            <a:endParaRPr lang="ru-RU" sz="1800" dirty="0" smtClean="0"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обозначить </a:t>
            </a:r>
            <a:r>
              <a:rPr lang="ru-RU" sz="1800" dirty="0">
                <a:latin typeface="Times New Roman" pitchFamily="18" charset="0"/>
              </a:rPr>
              <a:t>её С.</a:t>
            </a: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4.С </a:t>
            </a:r>
            <a:r>
              <a:rPr lang="ru-RU" sz="1800" dirty="0">
                <a:latin typeface="Times New Roman" pitchFamily="18" charset="0"/>
              </a:rPr>
              <a:t>помощью линейки измерить диаметр</a:t>
            </a:r>
            <a:r>
              <a:rPr lang="ru-RU" sz="1800" dirty="0" smtClean="0">
                <a:latin typeface="Times New Roman" pitchFamily="18" charset="0"/>
              </a:rPr>
              <a:t>,</a:t>
            </a: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обозначить его </a:t>
            </a:r>
            <a:r>
              <a:rPr lang="en-US" sz="1800" dirty="0">
                <a:latin typeface="Times New Roman" pitchFamily="18" charset="0"/>
              </a:rPr>
              <a:t>d</a:t>
            </a:r>
            <a:r>
              <a:rPr lang="ru-RU" sz="1800" dirty="0">
                <a:latin typeface="Times New Roman" pitchFamily="18" charset="0"/>
              </a:rPr>
              <a:t>.</a:t>
            </a: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5.Разделить </a:t>
            </a:r>
            <a:r>
              <a:rPr lang="ru-RU" sz="1800" dirty="0">
                <a:latin typeface="Times New Roman" pitchFamily="18" charset="0"/>
              </a:rPr>
              <a:t>длину окружности на диаметр.</a:t>
            </a: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6.Записать </a:t>
            </a:r>
            <a:r>
              <a:rPr lang="ru-RU" sz="1800" dirty="0">
                <a:latin typeface="Times New Roman" pitchFamily="18" charset="0"/>
              </a:rPr>
              <a:t>полученные измерения с </a:t>
            </a:r>
            <a:r>
              <a:rPr lang="ru-RU" sz="1800" dirty="0" smtClean="0">
                <a:latin typeface="Times New Roman" pitchFamily="18" charset="0"/>
              </a:rPr>
              <a:t>помощью</a:t>
            </a:r>
          </a:p>
          <a:p>
            <a:pPr marL="609600" indent="-609600">
              <a:buNone/>
            </a:pP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формулы в тетрадь и на доску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p:oleObj spid="_x0000_s2050" name="Формула" r:id="rId3" imgW="114120" imgH="215640" progId="Equation.3">
              <p:embed/>
            </p:oleObj>
          </a:graphicData>
        </a:graphic>
      </p:graphicFrame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1676400" y="5334000"/>
          <a:ext cx="595313" cy="762000"/>
        </p:xfrm>
        <a:graphic>
          <a:graphicData uri="http://schemas.openxmlformats.org/presentationml/2006/ole">
            <p:oleObj spid="_x0000_s2051" name="Формула" r:id="rId4" imgW="304536" imgH="393359" progId="Equation.3">
              <p:embed/>
            </p:oleObj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4038600" y="4343400"/>
          <a:ext cx="595313" cy="762000"/>
        </p:xfrm>
        <a:graphic>
          <a:graphicData uri="http://schemas.openxmlformats.org/presentationml/2006/ole">
            <p:oleObj spid="_x0000_s2052" name="Формула" r:id="rId5" imgW="304536" imgH="393359" progId="Equation.3">
              <p:embed/>
            </p:oleObj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6248400" y="5334000"/>
          <a:ext cx="595313" cy="762000"/>
        </p:xfrm>
        <a:graphic>
          <a:graphicData uri="http://schemas.openxmlformats.org/presentationml/2006/ole">
            <p:oleObj spid="_x0000_s2053" name="Формула" r:id="rId6" imgW="304536" imgH="393359" progId="Equation.3">
              <p:embed/>
            </p:oleObj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4038600" y="5334000"/>
          <a:ext cx="596900" cy="762000"/>
        </p:xfrm>
        <a:graphic>
          <a:graphicData uri="http://schemas.openxmlformats.org/presentationml/2006/ole">
            <p:oleObj spid="_x0000_s2054" name="Формула" r:id="rId7" imgW="304536" imgH="393359" progId="Equation.3">
              <p:embed/>
            </p:oleObj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1676400" y="4343400"/>
          <a:ext cx="593725" cy="762000"/>
        </p:xfrm>
        <a:graphic>
          <a:graphicData uri="http://schemas.openxmlformats.org/presentationml/2006/ole">
            <p:oleObj spid="_x0000_s2055" name="Формула" r:id="rId8" imgW="304536" imgH="393359" progId="Equation.3">
              <p:embed/>
            </p:oleObj>
          </a:graphicData>
        </a:graphic>
      </p:graphicFrame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6172200" y="4343400"/>
          <a:ext cx="593725" cy="762000"/>
        </p:xfrm>
        <a:graphic>
          <a:graphicData uri="http://schemas.openxmlformats.org/presentationml/2006/ole">
            <p:oleObj spid="_x0000_s2056" name="Формула" r:id="rId9" imgW="304536" imgH="393359" progId="Equation.3">
              <p:embed/>
            </p:oleObj>
          </a:graphicData>
        </a:graphic>
      </p:graphicFrame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286000" y="55626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3,517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572000" y="4495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3,91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209800" y="45720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3,394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858000" y="54864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2,972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648200" y="54864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3,207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781800" y="44958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3,411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33400" y="6324600"/>
            <a:ext cx="788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Что можно предположить, рассмотрев результаты деятельности ?</a:t>
            </a:r>
          </a:p>
        </p:txBody>
      </p:sp>
      <p:sp>
        <p:nvSpPr>
          <p:cNvPr id="20" name="Заголовок 19"/>
          <p:cNvSpPr txBox="1"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ПРЕОБЛАДАЮЩИЕ МЕТОДЫ – </a:t>
            </a:r>
          </a:p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ЧЕРЕЗ САМОСТОЯТЕЛЬНУЮ РАБОТУ,</a:t>
            </a:r>
          </a:p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ИНТЕРАКТИВНЫЙ МЕТОД  - «ОБУЧЕНИЕ В СОТРУДНИЧЕСТВЕ»</a:t>
            </a:r>
          </a:p>
        </p:txBody>
      </p:sp>
      <p:pic>
        <p:nvPicPr>
          <p:cNvPr id="21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10"/>
          <a:srcRect l="1999" t="17845" r="44876" b="22001"/>
          <a:stretch/>
        </p:blipFill>
        <p:spPr>
          <a:xfrm>
            <a:off x="6286512" y="1142984"/>
            <a:ext cx="2726638" cy="30875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282" y="1071546"/>
            <a:ext cx="497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класс. Тема урока: Площадь круга.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Screenshot_20230202_220025_ru.yandex.searchplug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685" b="50315"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35795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(моделирование) несложных практических ситуаций на основе </a:t>
            </a:r>
          </a:p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изученных формул и свойств фигур; вычисление объемов реальных объектов </a:t>
            </a:r>
          </a:p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решении практических задач, используя при необходимости справочники </a:t>
            </a:r>
          </a:p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вычислительные устройства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и параллелепипед?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и объём?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измеряют?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измеряют?</a:t>
            </a:r>
          </a:p>
          <a:p>
            <a:pPr>
              <a:buNone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работа в классе:</a:t>
            </a:r>
          </a:p>
          <a:p>
            <a:pPr marL="457200" indent="-45720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Рассчитать объём воздуха в классе.</a:t>
            </a:r>
          </a:p>
          <a:p>
            <a:pPr marL="457200" indent="-45720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«Аквариум». –Сколько необходимо литров воды, чтобы пустить рыбок в аквариум а=80см, в=45см, с=50 см?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616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класс. Тема урока: Объём параллелепипеда.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r="7635"/>
          <a:stretch>
            <a:fillRect/>
          </a:stretch>
        </p:blipFill>
        <p:spPr bwMode="auto">
          <a:xfrm>
            <a:off x="7286644" y="1571612"/>
            <a:ext cx="1596799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5" name="Picture 3" descr="C:\Documents and Settings\User\Рабочий стол\2.png"/>
          <p:cNvPicPr>
            <a:picLocks noChangeAspect="1" noChangeArrowheads="1"/>
          </p:cNvPicPr>
          <p:nvPr/>
        </p:nvPicPr>
        <p:blipFill>
          <a:blip r:embed="rId3"/>
          <a:srcRect b="21874"/>
          <a:stretch>
            <a:fillRect/>
          </a:stretch>
        </p:blipFill>
        <p:spPr bwMode="auto">
          <a:xfrm>
            <a:off x="5357818" y="1643050"/>
            <a:ext cx="1439456" cy="1222880"/>
          </a:xfrm>
          <a:prstGeom prst="rect">
            <a:avLst/>
          </a:prstGeom>
          <a:noFill/>
        </p:spPr>
      </p:pic>
      <p:pic>
        <p:nvPicPr>
          <p:cNvPr id="33796" name="Picture 4" descr="C:\Documents and Settings\User\Рабочий стол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571876"/>
            <a:ext cx="2143140" cy="188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429" y="228600"/>
            <a:ext cx="8494289" cy="64151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класс. ВПР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смыслового чтения и анализ ситуации.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Байкал — самое глубокое озеро на планете. Наибольшая глубина Байкала — 1642 метра. Байкал находится в Сибири между Иркутской областью и Республикой Бурятия. Живописные берега озера тянутся на 2000 километров, а площадь водной поверхности составляет 31 722 кв. км. Прибрежные территории отличаются уникальным разнообразием флоры и фауны. Вода в Байкале удивительно прозрачна: видно дно на глубине 40 метров. Запасы пресной воды в Байкале огромны: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 озера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23 615 куб. км. Байкал является частью огромной экологической системы, охватывающей сотни тысяч квадратных километров. Специалисты считают, что снижение уровня воды в Байкале даже на 10 см приведёт к необратимым катастрофическим последствиям для всей Восточной Сибири. Есть план построить на берегу озера завод, который будет выпускать байкальскую воду в бутылках. Экологи сильно обеспокоены сложившейся ситуацией.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Предположим, что завод будет выпускать 20 миллионов 5литровых бутылок в год. Будет ли заметно понижение уровня воды в Байкале, вызванное деятельностью завода в течение трех лет? Ответ обоснуйте.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 за 11 лет  обучения посещает почти 10 тысяч уроков, но…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банальный вопрос —чему должны обучать в школе? Самый очевидный ответ —знаниям. Ученик должен выучить и понять определенный набор правил языка, исторических фактов, физических законов, математических формул и так далее.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 нет?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Вроде бы все логично.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большинство экспертов считает, что куда важнее умение решать реальные жизненные проблемы и самостоятельно работать с информацией. Ученые-педагоги в своем кругу называют это «базовыми компетенциями»,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«функциональной грамотностью»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«творческими когнитивными задачами».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812"/>
          <a:stretch>
            <a:fillRect/>
          </a:stretch>
        </p:blipFill>
        <p:spPr bwMode="auto">
          <a:xfrm>
            <a:off x="2786050" y="357166"/>
            <a:ext cx="5802086" cy="630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2868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материалов  ОГЭ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тетради\_20161004_09365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37" t="49459" b="4040"/>
          <a:stretch>
            <a:fillRect/>
          </a:stretch>
        </p:blipFill>
        <p:spPr bwMode="auto">
          <a:xfrm>
            <a:off x="4786314" y="214290"/>
            <a:ext cx="4143404" cy="3063985"/>
          </a:xfrm>
          <a:prstGeom prst="rect">
            <a:avLst/>
          </a:prstGeom>
          <a:noFill/>
        </p:spPr>
      </p:pic>
      <p:pic>
        <p:nvPicPr>
          <p:cNvPr id="2051" name="Picture 3" descr="H:\тетради\_20161004_09341807.jpg"/>
          <p:cNvPicPr>
            <a:picLocks noChangeAspect="1" noChangeArrowheads="1"/>
          </p:cNvPicPr>
          <p:nvPr/>
        </p:nvPicPr>
        <p:blipFill>
          <a:blip r:embed="rId3"/>
          <a:srcRect l="9521" t="46800" r="24279" b="4377"/>
          <a:stretch>
            <a:fillRect/>
          </a:stretch>
        </p:blipFill>
        <p:spPr bwMode="auto">
          <a:xfrm>
            <a:off x="285720" y="3260666"/>
            <a:ext cx="3310093" cy="3451502"/>
          </a:xfrm>
          <a:prstGeom prst="rect">
            <a:avLst/>
          </a:prstGeom>
          <a:noFill/>
        </p:spPr>
      </p:pic>
      <p:pic>
        <p:nvPicPr>
          <p:cNvPr id="2052" name="Picture 4" descr="H:\тетради\_20161004_09322401.jpg"/>
          <p:cNvPicPr>
            <a:picLocks noChangeAspect="1" noChangeArrowheads="1"/>
          </p:cNvPicPr>
          <p:nvPr/>
        </p:nvPicPr>
        <p:blipFill>
          <a:blip r:embed="rId4" cstate="print"/>
          <a:srcRect t="49641" r="6189" b="3367"/>
          <a:stretch>
            <a:fillRect/>
          </a:stretch>
        </p:blipFill>
        <p:spPr bwMode="auto">
          <a:xfrm>
            <a:off x="4786314" y="3571876"/>
            <a:ext cx="4187192" cy="29652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785794"/>
            <a:ext cx="42237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график изменения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температуры воздуха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(8.00-20.00).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следующем уроке сравнить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данные по температуре.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142852"/>
            <a:ext cx="3942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класс. Тема урока: График.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Slide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619" t="58093" r="4199" b="4899"/>
          <a:stretch>
            <a:fillRect/>
          </a:stretch>
        </p:blipFill>
        <p:spPr bwMode="auto">
          <a:xfrm>
            <a:off x="1571604" y="1071546"/>
            <a:ext cx="6153400" cy="3337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142852"/>
            <a:ext cx="6485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Графическое представление информации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4572009"/>
            <a:ext cx="64668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Восстановление данных.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2.Ежедневно каждый болеющий гриппом может заразить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четырех окружающих.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-График соответствует данным?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</a:rPr>
              <a:t>интерпретации графиков реальных процессов;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2"/>
            <a:ext cx="9144000" cy="2641642"/>
          </a:xfrm>
          <a:noFill/>
          <a:ln w="38100">
            <a:solidFill>
              <a:srgbClr val="009900"/>
            </a:solidFill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9105900" cy="57626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125508" cy="271462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4071934" cy="282475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26"/>
          <a:stretch>
            <a:fillRect/>
          </a:stretch>
        </p:blipFill>
        <p:spPr bwMode="auto">
          <a:xfrm>
            <a:off x="1285852" y="857233"/>
            <a:ext cx="71438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279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материалов ОГЭ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28604"/>
            <a:ext cx="5745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нтерпретация графиков реальных процессов;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4436544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О ТРЁХ ВЕЛОСИПЕДИСТАХ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Из одного пункта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одном направлении выехали 3 велосипедиста с интервалом в 1 час. Первый велосипедист едет со скоростью 15 км/ч, а второй со скоростью 20 км/ч. Третий догоняет первого, а еще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9 часов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догоняет второго велосипедиста.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скорость третьего велосипедиста.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69892"/>
            <a:ext cx="4055002" cy="3750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142852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Графическая интерпретация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7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3   4    5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6   8    10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9   12  15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12 16  20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15  20  25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класс. Тема урока: Теорема Пифагора.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5374"/>
          <a:stretch>
            <a:fillRect/>
          </a:stretch>
        </p:blipFill>
        <p:spPr bwMode="auto">
          <a:xfrm>
            <a:off x="3357554" y="714356"/>
            <a:ext cx="545289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Мои документы\Downloads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786874" cy="58936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 простейших математических моделей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6482" r="499" b="1702"/>
          <a:stretch>
            <a:fillRect/>
          </a:stretch>
        </p:blipFill>
        <p:spPr bwMode="auto">
          <a:xfrm>
            <a:off x="968160" y="785794"/>
            <a:ext cx="7175739" cy="529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24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Задачи, направленные на перевод  информации одного вида в другой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86446" cy="5000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сюжетных задач из ОГЭ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286116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00042"/>
            <a:ext cx="3357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3357554" cy="190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857364"/>
            <a:ext cx="293845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571480"/>
            <a:ext cx="22532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786322"/>
            <a:ext cx="3115567" cy="16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500570"/>
            <a:ext cx="3675514" cy="21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3571876"/>
            <a:ext cx="27147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089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</a:p>
          <a:p>
            <a:endParaRPr lang="ru-RU" dirty="0"/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«Умение человека грамотно, квалифицированно функционировать во всех сферах человеческой деятельности: работе, государстве, семье, здоровье, праве, политике, культуре».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7174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Функциональная грамотность на уроках математики: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Математическая грамотность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-Читательская грамотность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-Естественнонаучная грамотность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- Финансовая грамотность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-  Глобальные компетенции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6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937" t="17746" r="21570" b="14868"/>
          <a:stretch/>
        </p:blipFill>
        <p:spPr>
          <a:xfrm>
            <a:off x="285720" y="285728"/>
            <a:ext cx="5214974" cy="6286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2132" y="928670"/>
            <a:ext cx="33020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компетенции “Находить и извлекать информацию” необходимо учить школьников вычленять необходимую информацию в условиях предоставления нескольких фрагментов текста одновременно. При этом можно использовать широкий спектр инструментов, включающих работу с текстами, таблицами, диаграммами, графиками,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инфографикой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4509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Воздушный шар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l="2292" t="24044" r="56914" b="-1858"/>
          <a:stretch/>
        </p:blipFill>
        <p:spPr>
          <a:xfrm>
            <a:off x="4786314" y="1000108"/>
            <a:ext cx="4014814" cy="5629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245" t="5430" r="9193" b="12832"/>
          <a:stretch/>
        </p:blipFill>
        <p:spPr>
          <a:xfrm>
            <a:off x="0" y="1142984"/>
            <a:ext cx="4500562" cy="3334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6836" t="25195" r="52513" b="13174"/>
          <a:stretch/>
        </p:blipFill>
        <p:spPr>
          <a:xfrm>
            <a:off x="3214678" y="4500570"/>
            <a:ext cx="1394085" cy="2113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37" y="285728"/>
            <a:ext cx="9080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МАТЕМАТИЧЕСКОЕ СОДЕРЖАНИЕ –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ПРЕДМЕТНОЕ ЯДРО ФУНКЦИОНАЛЬНОЙ ГРАМОТНОСТИ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6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180" t="5089" r="2684" b="6618"/>
          <a:stretch/>
        </p:blipFill>
        <p:spPr>
          <a:xfrm>
            <a:off x="0" y="3786190"/>
            <a:ext cx="3535007" cy="292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137" y="1000108"/>
            <a:ext cx="5538863" cy="553886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/>
          <a:srcRect l="3850" t="5671" r="3376" b="8658"/>
          <a:stretch/>
        </p:blipFill>
        <p:spPr>
          <a:xfrm>
            <a:off x="0" y="1000108"/>
            <a:ext cx="3464318" cy="2808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"/>
            <a:ext cx="866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МАТЕМАТИЧЕСКОЕ СОДЕРЖАНИЕ –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ПРЕДМЕТНОЕ ЯДРО ФУНКЦИОНАЛЬНОЙ ГРАМОТНОСТИ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1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24126" cy="642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ФГвыступление\Screenshot_20230122_173030_ru.yandex.searchplugin.jpg"/>
          <p:cNvPicPr>
            <a:picLocks noChangeAspect="1" noChangeArrowheads="1"/>
          </p:cNvPicPr>
          <p:nvPr/>
        </p:nvPicPr>
        <p:blipFill>
          <a:blip r:embed="rId2"/>
          <a:srcRect t="6824" r="8268" b="5774"/>
          <a:stretch>
            <a:fillRect/>
          </a:stretch>
        </p:blipFill>
        <p:spPr bwMode="auto">
          <a:xfrm>
            <a:off x="4572000" y="2071678"/>
            <a:ext cx="4387427" cy="278608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43174" y="1428736"/>
            <a:ext cx="6500826" cy="5889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Банк заданий на сайте Института стратегии развития образования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71480"/>
            <a:ext cx="567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Страница на сайте Российская электронная школа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Screenshot_20230129_110750_ru.yandex.searchplugin.jpg"/>
          <p:cNvPicPr>
            <a:picLocks noChangeAspect="1" noChangeArrowheads="1"/>
          </p:cNvPicPr>
          <p:nvPr/>
        </p:nvPicPr>
        <p:blipFill>
          <a:blip r:embed="rId3" cstate="print"/>
          <a:srcRect t="12756"/>
          <a:stretch>
            <a:fillRect/>
          </a:stretch>
        </p:blipFill>
        <p:spPr bwMode="auto">
          <a:xfrm>
            <a:off x="214282" y="571480"/>
            <a:ext cx="2497317" cy="484165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ZppRzu2Bsw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3000372"/>
            <a:ext cx="2143140" cy="33575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6286520"/>
            <a:ext cx="3460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Сборники эталонных заданий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000372"/>
            <a:ext cx="2152288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258204" cy="480060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формирования функциональной  грамотности требует изменений к содержанию деятельности на уроке. Научиться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действовать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ученик может только в процессе самого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 ежедневная работа учителя на уроке, образовательные технологии, которые он выбирает, формируют функциональную математическую грамотность учащихся.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44389"/>
            <a:ext cx="8686800" cy="954107"/>
          </a:xfrm>
          <a:noFill/>
        </p:spPr>
        <p:txBody>
          <a:bodyPr vert="horz" wrap="square" rtlCol="0" anchor="b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Компоненты функциональной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816" y="785795"/>
            <a:ext cx="833467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4BC7"/>
              </a:buClr>
            </a:pPr>
            <a:r>
              <a:rPr lang="ru-RU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сведений, правил, принципов; усвоение общих понятий и умений, составляющих познавательную основу решения стандартных задач в различных сферах жизнедеятельности;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4BC7"/>
              </a:buClr>
            </a:pPr>
            <a:r>
              <a:rPr lang="ru-RU" sz="2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умения</a:t>
            </a:r>
            <a:r>
              <a:rPr lang="ru-RU" sz="2000" kern="0" dirty="0">
                <a:solidFill>
                  <a:srgbClr val="5D4B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адаптироваться к изменяющемуся миру; решать конфликты, работать с информацией; вести деловую переписку; применять правила личной безопасности в жизни;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4BC7"/>
              </a:buClr>
            </a:pPr>
            <a:r>
              <a:rPr lang="ru-RU" sz="2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000" kern="0" dirty="0">
                <a:solidFill>
                  <a:srgbClr val="5D4B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ориентироваться в ценностях и нормах современного мира; принимать особенности жизни для удовлетворения своих жизненных запросов; повышать уровень образования на основе осознанного выбора.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признаки функционально грамотной личности: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человек самостоятельный, познающий и умеющий жить среди людей, обладающий определёнными качествами, ключевыми компетенциями.</a:t>
            </a:r>
          </a:p>
          <a:p>
            <a:pPr lvl="0">
              <a:defRPr/>
            </a:pPr>
            <a:endParaRPr lang="ru-RU" sz="2000" kern="0" dirty="0">
              <a:solidFill>
                <a:srgbClr val="000066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000066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000066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rgbClr val="000066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>
              <a:solidFill>
                <a:srgbClr val="000066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66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>
              <a:solidFill>
                <a:srgbClr val="000066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66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>
              <a:solidFill>
                <a:srgbClr val="000066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1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6191"/>
            <a:ext cx="5256584" cy="297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285728"/>
            <a:ext cx="85358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lang="ru-RU" dirty="0"/>
              <a:t>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обучающихся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математические рассуждения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формулировать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применять, интерпретировать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математику для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 проблем в разнообразных контекстах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реального мира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включает использование математических понятий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процедур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фактов и инструментов, чтобы описать,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объяснить 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предсказать явления.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помогает людям понять роль математики в мире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высказывать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обоснованные суждения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принимать решения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необходимы конструктивному,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активному 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размышляющему гражданину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25144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Особое внимание к оценке </a:t>
            </a:r>
            <a:r>
              <a:rPr lang="ru-RU" sz="2400" b="1" dirty="0" smtClean="0"/>
              <a:t>математических </a:t>
            </a:r>
            <a:r>
              <a:rPr lang="ru-RU" sz="2400" b="1" i="1" dirty="0"/>
              <a:t>рассуждений.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509118"/>
            <a:ext cx="815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47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75111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Развитие математической грамотности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143" y="653143"/>
            <a:ext cx="8610600" cy="60633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формирования математической грамотности заключается в том, что российские школьники обладают значительным объемом знаний, но не умеют грамотно пользоваться этими знаниями.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Подтверждает это анализ  результатов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Международных исследований,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ВПР (Всероссийские проверочные работы), 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(Государственная итоговая аттестация в 9 и 11 классах),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 (Национальные исследования качества образования),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Общероссийская оценка по модели PISA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46423F4-C5AA-45B5-9105-785FEC2FDF8F}"/>
              </a:ext>
            </a:extLst>
          </p:cNvPr>
          <p:cNvSpPr/>
          <p:nvPr/>
        </p:nvSpPr>
        <p:spPr>
          <a:xfrm>
            <a:off x="714348" y="4643446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«Математическое образование – это благо, на которое имеет право каждый, и государство должно это право обеспечить»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DF99CC1-FEAC-4C78-B90C-EA146876C731}"/>
              </a:ext>
            </a:extLst>
          </p:cNvPr>
          <p:cNvSpPr/>
          <p:nvPr/>
        </p:nvSpPr>
        <p:spPr>
          <a:xfrm>
            <a:off x="1000100" y="621508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математического образования)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Недостатки в овладении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метапредметными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умениями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•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с нетрадиционным заданием, в частности, с задачей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отличной от текстовой;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работать с информацией, представленной в различных формах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текста,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таблицы, диаграммы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схемы, рисунка, чертежа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отбирать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информацию, если задача содержит избыточную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информацию; привлекать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информацию, использовать личный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опыт;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размышлять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использовать здравый смысл, перебор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возможных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вариантов, метод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ошибок;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словесной форме обоснование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3997" cy="617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задач для формирования математических компетенций: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Предметные задачи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 условии описывается предметная ситуация, для решения которой требуется установление и использование знаний конкретного учебного предмета, изучаемых на разных этапах и в разных его разделах; в ходе анализа условия необходимо «считать информацию», представленную в разных формах. 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 условии описана ситуация на языке одной из предметных областей с явным или неявным использованием языка другой предметной области. Для решения нужно применять знания из соответствующих областей.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Практико-ориентированные задачи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 условии описана такая ситуация, с которой подросток встречается в повседневной своей жизненной практике. Для решения задачи нужно мобилизовать не только теоретические знания из конкретной или разных предметных областей, но и применить знания, приобретенные из повседневного опыта самого обучающегося.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Ситуационные задачи: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связаны с непосредственным повседневным опытом обучающегося, но они помогают обучающимся увидеть и понять, как и где могут быть полезны ему в будущем знания из различных предметных областей. 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читательской грамотности на предметном материале 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1.Освоение терминологии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2.Работа с текстовой информацией: анализ, интерпретация, представление в графическом и символьном виде, создание новой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3.Формирование умения читать чертеж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это одновременно и более эффективно формирует математическую грамотность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1213</TotalTime>
  <Words>1806</Words>
  <PresentationFormat>Экран (4:3)</PresentationFormat>
  <Paragraphs>233</Paragraphs>
  <Slides>34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Трек</vt:lpstr>
      <vt:lpstr>Формула</vt:lpstr>
      <vt:lpstr>Слайд 1</vt:lpstr>
      <vt:lpstr>Ученик за 11 лет  обучения посещает почти 10 тысяч уроков, но…</vt:lpstr>
      <vt:lpstr>Слайд 3</vt:lpstr>
      <vt:lpstr>     Компоненты функциональной грамотности </vt:lpstr>
      <vt:lpstr>Слайд 5</vt:lpstr>
      <vt:lpstr>Развитие математической грамотности</vt:lpstr>
      <vt:lpstr>Слайд 7</vt:lpstr>
      <vt:lpstr>Слайд 8</vt:lpstr>
      <vt:lpstr> Формирование читательской грамотности на предметном материале </vt:lpstr>
      <vt:lpstr>Слайд 10</vt:lpstr>
      <vt:lpstr>Слайд 11</vt:lpstr>
      <vt:lpstr>Развитие математической грамотности</vt:lpstr>
      <vt:lpstr>Развитие математической грамотности</vt:lpstr>
      <vt:lpstr>Слайд 14</vt:lpstr>
      <vt:lpstr>Слайд 15</vt:lpstr>
      <vt:lpstr>  ПРЕОБЛАДАЮЩИЕ МЕТОДЫ –  ПОЗНАВАТЕЛЬНЫЙ ЧЕРЕЗ САМОСТОЯТЕЛЬНУЮ РАБОТУ, ИНТЕРАКТИВНЫЙ МЕТОД  - «ОБУЧЕНИЕ В СОТРУДНИЧЕСТВЕ»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9 сюжетных задач из ОГЭ</vt:lpstr>
      <vt:lpstr>Слайд 30</vt:lpstr>
      <vt:lpstr>Слайд 31</vt:lpstr>
      <vt:lpstr>Слайд 32</vt:lpstr>
      <vt:lpstr>Ресурсы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131</cp:revision>
  <dcterms:modified xsi:type="dcterms:W3CDTF">2024-07-18T10:32:14Z</dcterms:modified>
</cp:coreProperties>
</file>