
<file path=[Content_Types].xml><?xml version="1.0" encoding="utf-8"?>
<Types xmlns="http://schemas.openxmlformats.org/package/2006/content-types"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5998825" cy="15998825"/>
  <p:notesSz cx="15998825" cy="15998825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2" Target="tableStyles.xml" Type="http://schemas.openxmlformats.org/officeDocument/2006/relationships/tableStyles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true"/>
          <p:nvPr isPhoto="false">
            <p:ph idx="0" type="title"/>
          </p:nvPr>
        </p:nvSpPr>
        <p:spPr>
          <a:xfrm flipH="false" flipV="false" rot="0">
            <a:off x="1199912" y="2618328"/>
            <a:ext cx="13599002" cy="5569961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1" name="Shape 41"/>
          <p:cNvSpPr txBox="true"/>
          <p:nvPr isPhoto="false">
            <p:ph idx="1" type="subTitle"/>
          </p:nvPr>
        </p:nvSpPr>
        <p:spPr>
          <a:xfrm flipH="false" flipV="false" rot="0">
            <a:off x="1999852" y="8403088"/>
            <a:ext cx="11999119" cy="3862678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ctr" lvl="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/>
            </a:lvl1pPr>
            <a:lvl2pPr algn="ctr" lvl="1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/>
            </a:lvl2pPr>
            <a:lvl3pPr algn="ctr" lvl="2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/>
            </a:lvl3pPr>
            <a:lvl4pPr algn="ctr" lvl="3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algn="ctr" lvl="4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algn="ctr" lvl="5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algn="ctr" lvl="6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algn="ctr" lvl="7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algn="ctr" lvl="8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/>
        </p:txBody>
      </p:sp>
      <p:sp>
        <p:nvSpPr>
          <p:cNvPr hidden="false" id="42" name="Shape 42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3" name="Shape 43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4" name="Shape 44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27" name="GroupShape 2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" name="Shape 28"/>
          <p:cNvSpPr txBox="true"/>
          <p:nvPr isPhoto="false">
            <p:ph idx="0" type="title"/>
          </p:nvPr>
        </p:nvSpPr>
        <p:spPr>
          <a:xfrm flipH="false" flipV="false" rot="5400000">
            <a:off x="6394900" y="5906048"/>
            <a:ext cx="13558265" cy="3449746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9" name="Shape 29"/>
          <p:cNvSpPr txBox="true"/>
          <p:nvPr isPhoto="false">
            <p:ph idx="1" type="body"/>
          </p:nvPr>
        </p:nvSpPr>
        <p:spPr>
          <a:xfrm flipH="false" flipV="false" rot="5400000">
            <a:off x="-604585" y="2556294"/>
            <a:ext cx="13558265" cy="10149255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30" name="Shape 30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1" name="Shape 31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2" name="Shape 32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33" name="GroupShape 3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4" name="Shape 34"/>
          <p:cNvSpPr txBox="true"/>
          <p:nvPr isPhoto="false">
            <p:ph idx="0" type="title"/>
          </p:nvPr>
        </p:nvSpPr>
        <p:spPr>
          <a:xfrm flipH="false" flipV="false" rot="0">
            <a:off x="1091587" y="3988600"/>
            <a:ext cx="13798987" cy="6655066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5" name="Shape 35"/>
          <p:cNvSpPr txBox="true"/>
          <p:nvPr isPhoto="false">
            <p:ph idx="1" type="body"/>
          </p:nvPr>
        </p:nvSpPr>
        <p:spPr>
          <a:xfrm flipH="false" flipV="false" rot="0">
            <a:off x="1091587" y="10706626"/>
            <a:ext cx="13798987" cy="349974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>
                <a:solidFill>
                  <a:schemeClr val="dk1"/>
                </a:solidFill>
              </a:defRPr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499"/>
              <a:buNone/>
              <a:defRPr sz="3499">
                <a:solidFill>
                  <a:srgbClr val="888888"/>
                </a:solidFill>
              </a:defRPr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149"/>
              <a:buNone/>
              <a:defRPr sz="3149">
                <a:solidFill>
                  <a:srgbClr val="888888"/>
                </a:solidFill>
              </a:defRPr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hidden="false" id="36" name="Shape 36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7" name="Shape 37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38" name="Shape 38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7" name="Shape 67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8" name="Shape 68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9" name="Shape 69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0" name="Shape 60"/>
          <p:cNvSpPr txBox="true"/>
          <p:nvPr isPhoto="false">
            <p:ph idx="1" type="body"/>
          </p:nvPr>
        </p:nvSpPr>
        <p:spPr>
          <a:xfrm flipH="false" flipV="false" rot="0">
            <a:off x="1099919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61" name="Shape 61"/>
          <p:cNvSpPr txBox="true"/>
          <p:nvPr isPhoto="false">
            <p:ph idx="2" type="body"/>
          </p:nvPr>
        </p:nvSpPr>
        <p:spPr>
          <a:xfrm flipH="false" flipV="false" rot="0">
            <a:off x="8099405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62" name="Shape 62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3" name="Shape 63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64" name="Shape 64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45" name="GroupShape 4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6" name="Shape 46"/>
          <p:cNvSpPr txBox="true"/>
          <p:nvPr isPhoto="false">
            <p:ph idx="0" type="title"/>
          </p:nvPr>
        </p:nvSpPr>
        <p:spPr>
          <a:xfrm flipH="false" flipV="false" rot="0">
            <a:off x="1102003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47" name="Shape 47"/>
          <p:cNvSpPr txBox="true"/>
          <p:nvPr isPhoto="false">
            <p:ph idx="1" type="body"/>
          </p:nvPr>
        </p:nvSpPr>
        <p:spPr>
          <a:xfrm flipH="false" flipV="false" rot="0">
            <a:off x="1102005" y="3921935"/>
            <a:ext cx="6768252" cy="192208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b="true" sz="4199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b="true" sz="3499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b="true" sz="3149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9pPr>
          </a:lstStyle>
          <a:p/>
        </p:txBody>
      </p:sp>
      <p:sp>
        <p:nvSpPr>
          <p:cNvPr hidden="false" id="48" name="Shape 48"/>
          <p:cNvSpPr txBox="true"/>
          <p:nvPr isPhoto="false">
            <p:ph idx="2" type="body"/>
          </p:nvPr>
        </p:nvSpPr>
        <p:spPr>
          <a:xfrm flipH="false" flipV="false" rot="0">
            <a:off x="1102005" y="5844015"/>
            <a:ext cx="6768252" cy="85956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49" name="Shape 49"/>
          <p:cNvSpPr txBox="true"/>
          <p:nvPr isPhoto="false">
            <p:ph idx="3" type="body"/>
          </p:nvPr>
        </p:nvSpPr>
        <p:spPr>
          <a:xfrm flipH="false" flipV="false" rot="0">
            <a:off x="8099405" y="3921935"/>
            <a:ext cx="6801584" cy="1922080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b="true" sz="4199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b="true" sz="3499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b="true" sz="3149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true" sz="2800"/>
            </a:lvl9pPr>
          </a:lstStyle>
          <a:p/>
        </p:txBody>
      </p:sp>
      <p:sp>
        <p:nvSpPr>
          <p:cNvPr hidden="false" id="50" name="Shape 50"/>
          <p:cNvSpPr txBox="true"/>
          <p:nvPr isPhoto="false">
            <p:ph idx="4" type="body"/>
          </p:nvPr>
        </p:nvSpPr>
        <p:spPr>
          <a:xfrm flipH="false" flipV="false" rot="0">
            <a:off x="8099405" y="5844015"/>
            <a:ext cx="6801584" cy="85956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51" name="Shape 51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2" name="Shape 52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53" name="Shape 53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xfrm flipH="false" flipV="false" rot="0"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584136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1pPr>
            <a:lvl2pPr algn="l" indent="-539686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Char char="•"/>
              <a:defRPr sz="4899"/>
            </a:lvl2pPr>
            <a:lvl3pPr algn="l" indent="-495236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3pPr>
            <a:lvl4pPr algn="l" indent="-450786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4pPr>
            <a:lvl5pPr algn="l" indent="-450786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5pPr>
            <a:lvl6pPr algn="l" indent="-450786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6pPr>
            <a:lvl7pPr algn="l" indent="-450786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7pPr>
            <a:lvl8pPr algn="l" indent="-450786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8pPr>
            <a:lvl9pPr algn="l" indent="-450786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9pPr>
          </a:lstStyle>
          <a:p/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/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6801585" y="2303538"/>
            <a:ext cx="8099405" cy="1136953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lvl="0" marR="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b="false" cap="none" i="false" strike="noStrike" sz="55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1pPr>
            <a:lvl2pPr algn="l" lvl="1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None/>
              <a:defRPr b="false" cap="none" i="false" strike="noStrike" sz="48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algn="l" lvl="2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b="false" cap="none" i="false" strike="noStrike" sz="41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algn="l" lvl="3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algn="l" lvl="4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algn="l" lvl="5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algn="l" lvl="6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algn="l" lvl="7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algn="l" lvl="8" marR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b="false" cap="none" i="false" strike="noStrike" sz="3499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/>
        </p:txBody>
      </p:sp>
      <p:sp>
        <p:nvSpPr>
          <p:cNvPr hidden="false" id="23" name="Shape 23"/>
          <p:cNvSpPr txBox="true"/>
          <p:nvPr isPhoto="false">
            <p:ph idx="1" type="body"/>
          </p:nvPr>
        </p:nvSpPr>
        <p:spPr>
          <a:xfrm flipH="false" flipV="false" rot="0"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2286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algn="l" indent="-2286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algn="l" indent="-2286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algn="l" indent="-2286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algn="l" indent="-2286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algn="l" indent="-2286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algn="l" indent="-2286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algn="l" indent="-2286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algn="l" indent="-2286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/>
        </p:txBody>
      </p:sp>
      <p:sp>
        <p:nvSpPr>
          <p:cNvPr hidden="false" id="24" name="Shape 24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5" name="Shape 25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26" name="Shape 26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lstStyle>
            <a:defPPr/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xfrm flipH="false" flipV="false" rot="5400000">
            <a:off x="2923859" y="2435007"/>
            <a:ext cx="10151108" cy="1379898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lstStyle>
            <a:defPPr/>
            <a:lvl1pPr algn="l" indent="-342900" lvl="0" marL="45720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algn="l" indent="-342900" lvl="1" marL="914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>
              <a:spcBef>
                <a:spcPts val="0"/>
              </a:spcBef>
              <a:buNone/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lt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rmAutofit fontScale="100%" lnSpcReduction="0%"/>
          </a:bodyPr>
          <a:p/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normAutofit fontScale="100%" lnSpcReduction="0%"/>
          </a:bodyPr>
          <a:p/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1099919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l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/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5299611" y="14828544"/>
            <a:ext cx="5399602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ctr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false" cap="none" i="false" strike="noStrike" sz="1800" u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11299170" y="14828544"/>
            <a:ext cx="3599736" cy="851788"/>
          </a:xfrm>
          <a:prstGeom prst="rect">
            <a:avLst/>
          </a:prstGeom>
          <a:noFill/>
          <a:ln>
            <a:noFill/>
          </a:ln>
        </p:spPr>
        <p:txBody>
          <a:bodyPr anchor="ctr" bIns="45700" lIns="91425" rIns="91425" tIns="45700" wrap="square">
            <a:noAutofit/>
          </a:bodyPr>
          <a:lstStyle>
            <a:defPPr/>
            <a:lvl1pPr algn="r" indent="0" lvl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1pPr>
            <a:lvl2pPr algn="r" indent="0" lvl="1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2pPr>
            <a:lvl3pPr algn="r" indent="0" lvl="2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3pPr>
            <a:lvl4pPr algn="r" indent="0" lvl="3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4pPr>
            <a:lvl5pPr algn="r" indent="0" lvl="4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5pPr>
            <a:lvl6pPr algn="r" indent="0" lvl="5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6pPr>
            <a:lvl7pPr algn="r" indent="0" lvl="6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7pPr>
            <a:lvl8pPr algn="r" indent="0" lvl="7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8pPr>
            <a:lvl9pPr algn="r" indent="0" lvl="8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false" cap="none" i="false" strike="noStrike" sz="2100" u="none">
                <a:solidFill>
                  <a:srgbClr val="888888"/>
                </a:solidFill>
                <a:latin typeface="Verdana"/>
                <a:ea typeface="Verdana"/>
                <a:cs typeface="Verdana"/>
              </a:defRPr>
            </a:lvl9pPr>
          </a:lstStyle>
          <a:p>
            <a:pPr algn="r" indent="0" lvl="0" marL="0">
              <a:spcBef>
                <a:spcPts val="0"/>
              </a:spcBef>
              <a:spcAft>
                <a:spcPts val="0"/>
              </a:spcAft>
            </a:pPr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/>
      <a:lvl1pPr algn="l" lvl="0" marR="0">
        <a:lnSpc>
          <a:spcPct val="90000"/>
        </a:lnSpc>
        <a:spcBef>
          <a:spcPts val="0"/>
        </a:spcBef>
        <a:spcAft>
          <a:spcPts val="0"/>
        </a:spcAft>
        <a:buClr>
          <a:schemeClr val="dk1"/>
        </a:buClr>
        <a:buSzPts val="7699"/>
        <a:buFont typeface="Verdana"/>
        <a:buNone/>
        <a:defRPr b="false" cap="none" i="false" strike="noStrike" sz="7699" u="none">
          <a:solidFill>
            <a:schemeClr val="dk1"/>
          </a:solidFill>
          <a:latin typeface="Verdana"/>
          <a:ea typeface="Verdana"/>
          <a:cs typeface="Verdana"/>
        </a:defRPr>
      </a:lvl1pPr>
      <a:lvl2pPr algn="l" lvl="1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2pPr>
      <a:lvl3pPr algn="l" lvl="2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3pPr>
      <a:lvl4pPr algn="l" lvl="3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4pPr>
      <a:lvl5pPr algn="l" lvl="4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5pPr>
      <a:lvl6pPr algn="l" lvl="5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6pPr>
      <a:lvl7pPr algn="l" lvl="6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7pPr>
      <a:lvl8pPr algn="l" lvl="7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8pPr>
      <a:lvl9pPr algn="l" lvl="8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ts val="1400"/>
        <a:buFont typeface="Arial"/>
        <a:buNone/>
        <a:defRPr b="false" cap="none" i="false" strike="noStrike" sz="1800" u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/>
      <a:lvl1pPr algn="l" indent="-539686" lvl="0" marL="457200" marR="0">
        <a:lnSpc>
          <a:spcPct val="90000"/>
        </a:lnSpc>
        <a:spcBef>
          <a:spcPts val="1750"/>
        </a:spcBef>
        <a:spcAft>
          <a:spcPts val="0"/>
        </a:spcAft>
        <a:buClr>
          <a:schemeClr val="dk1"/>
        </a:buClr>
        <a:buSzPts val="4899"/>
        <a:buFont typeface="Arial"/>
        <a:buChar char="•"/>
        <a:defRPr b="false" cap="none" i="false" strike="noStrike" sz="4899" u="none">
          <a:solidFill>
            <a:schemeClr val="dk1"/>
          </a:solidFill>
          <a:latin typeface="Verdana"/>
          <a:ea typeface="Verdana"/>
          <a:cs typeface="Verdana"/>
        </a:defRPr>
      </a:lvl1pPr>
      <a:lvl2pPr algn="l" indent="-495236" lvl="1" marL="9144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4199"/>
        <a:buFont typeface="Arial"/>
        <a:buChar char="•"/>
        <a:defRPr b="false" cap="none" i="false" strike="noStrike" sz="4199" u="none">
          <a:solidFill>
            <a:schemeClr val="dk1"/>
          </a:solidFill>
          <a:latin typeface="Verdana"/>
          <a:ea typeface="Verdana"/>
          <a:cs typeface="Verdana"/>
        </a:defRPr>
      </a:lvl2pPr>
      <a:lvl3pPr algn="l" indent="-450786" lvl="2" marL="13716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499"/>
        <a:buFont typeface="Arial"/>
        <a:buChar char="•"/>
        <a:defRPr b="false" cap="none" i="false" strike="noStrike" sz="3499" u="none">
          <a:solidFill>
            <a:schemeClr val="dk1"/>
          </a:solidFill>
          <a:latin typeface="Verdana"/>
          <a:ea typeface="Verdana"/>
          <a:cs typeface="Verdana"/>
        </a:defRPr>
      </a:lvl3pPr>
      <a:lvl4pPr algn="l" indent="-428561" lvl="3" marL="18288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4pPr>
      <a:lvl5pPr algn="l" indent="-428561" lvl="4" marL="22860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5pPr>
      <a:lvl6pPr algn="l" indent="-428561" lvl="5" marL="27432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6pPr>
      <a:lvl7pPr algn="l" indent="-428561" lvl="6" marL="32004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7pPr>
      <a:lvl8pPr algn="l" indent="-428561" lvl="7" marL="36576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8pPr>
      <a:lvl9pPr algn="l" indent="-428561" lvl="8" marL="4114800" marR="0">
        <a:lnSpc>
          <a:spcPct val="90000"/>
        </a:lnSpc>
        <a:spcBef>
          <a:spcPts val="875"/>
        </a:spcBef>
        <a:spcAft>
          <a:spcPts val="0"/>
        </a:spcAft>
        <a:buClr>
          <a:schemeClr val="dk1"/>
        </a:buClr>
        <a:buSzPts val="3149"/>
        <a:buFont typeface="Arial"/>
        <a:buChar char="•"/>
        <a:defRPr b="false" cap="none" i="false" strike="noStrike" sz="3149" u="none">
          <a:solidFill>
            <a:schemeClr val="dk1"/>
          </a:solidFill>
          <a:latin typeface="Verdana"/>
          <a:ea typeface="Verdana"/>
          <a:cs typeface="Verdana"/>
        </a:defRPr>
      </a:lvl9pPr>
    </p:bodyStyle>
    <p:otherStyle>
      <a:defPPr/>
      <a:lvl1pPr algn="l" lvl="0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1pPr>
      <a:lvl2pPr algn="l" lvl="1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2pPr>
      <a:lvl3pPr algn="l" lvl="2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3pPr>
      <a:lvl4pPr algn="l" lvl="3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4pPr>
      <a:lvl5pPr algn="l" lvl="4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5pPr>
      <a:lvl6pPr algn="l" lvl="5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6pPr>
      <a:lvl7pPr algn="l" lvl="6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7pPr>
      <a:lvl8pPr algn="l" lvl="7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8pPr>
      <a:lvl9pPr algn="l" lvl="8" marR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false" cap="none" i="false" strike="noStrike" sz="1400" u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media/2.png" Type="http://schemas.openxmlformats.org/officeDocument/2006/relationships/image"/>
  <Relationship Id="rId3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3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5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7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8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9.png" Type="http://schemas.openxmlformats.org/officeDocument/2006/relationships/image"/>
  <Relationship Id="rId2" Target="../slideLayouts/slideLayout1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72" name="Picture 72"/>
          <p:cNvPicPr preferRelativeResize="true"/>
          <p:nvPr isPhoto="false"/>
        </p:nvPicPr>
        <p:blipFill>
          <a:blip r:embed="rId1"/>
          <a:srcRect b="-1258" l="147" r="-147" t="-3493"/>
          <a:stretch/>
        </p:blipFill>
        <p:spPr>
          <a:xfrm flipH="false" flipV="false" rot="0">
            <a:off x="-11757" y="-560098"/>
            <a:ext cx="16034096" cy="16795776"/>
          </a:xfrm>
          <a:prstGeom prst="rect">
            <a:avLst/>
          </a:prstGeom>
        </p:spPr>
      </p:pic>
      <p:sp>
        <p:nvSpPr>
          <p:cNvPr hidden="false" id="73" name="Shape 73"/>
          <p:cNvSpPr txBox="false"/>
          <p:nvPr isPhoto="false"/>
        </p:nvSpPr>
        <p:spPr>
          <a:xfrm flipH="false" flipV="false" rot="0">
            <a:off x="-11758" y="533398"/>
            <a:ext cx="16022340" cy="15560041"/>
          </a:xfrm>
          <a:prstGeom prst="rect">
            <a:avLst/>
          </a:prstGeom>
          <a:gradFill>
            <a:gsLst>
              <a:gs pos="27000">
                <a:schemeClr val="tx1">
                  <a:alpha val="65000"/>
                </a:schemeClr>
              </a:gs>
              <a:gs pos="59000">
                <a:srgbClr val="FFFFFF">
                  <a:alpha val="0"/>
                  <a:lumMod val="65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>
            <a:noFill/>
          </a:ln>
        </p:spPr>
        <p:txBody>
          <a:bodyPr anchor="ctr" bIns="45700" lIns="91425" rIns="91425" tIns="45700" wrap="square">
            <a:no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3266" u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4" name="Shape 74"/>
          <p:cNvSpPr txBox="false"/>
          <p:nvPr isPhoto="false"/>
        </p:nvSpPr>
        <p:spPr>
          <a:xfrm flipH="false" flipV="false" rot="0">
            <a:off x="910254" y="11411767"/>
            <a:ext cx="14513919" cy="3416279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200" u="none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Как получить путевку </a:t>
            </a:r>
            <a:br>
              <a:rPr b="true" cap="none" i="false" strike="noStrike" sz="7200" u="none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7200" u="none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в детский лагерь</a:t>
            </a:r>
            <a:br>
              <a:rPr b="true" cap="none" i="false" strike="noStrike" sz="7200" u="none">
                <a:solidFill>
                  <a:schemeClr val="bg1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7200" u="none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или санаторий</a:t>
            </a:r>
            <a:endParaRPr b="true" cap="none" i="false" strike="noStrike" sz="7200" u="none">
              <a:solidFill>
                <a:schemeClr val="bg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75" name="Shape 75"/>
          <p:cNvSpPr txBox="false"/>
          <p:nvPr isPhoto="false"/>
        </p:nvSpPr>
        <p:spPr>
          <a:xfrm flipH="false" flipV="false" rot="0">
            <a:off x="14826005" y="14803439"/>
            <a:ext cx="1196334" cy="1196334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</a:gradFill>
          <a:ln>
            <a:noFill/>
          </a:ln>
        </p:spPr>
        <p:txBody>
          <a:bodyPr anchor="ctr" bIns="45700" lIns="91425" rIns="91425" tIns="45700" wrap="square">
            <a:noAutofit/>
          </a:bodyPr>
          <a:p>
            <a:pPr algn="ctr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b="false" cap="none" i="false" strike="noStrike" sz="1400" u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76" name="Shape 76"/>
          <p:cNvSpPr txBox="true"/>
          <p:nvPr isPhoto="false"/>
        </p:nvSpPr>
        <p:spPr>
          <a:xfrm flipH="false" flipV="false" rot="0">
            <a:off x="1016068" y="15221420"/>
            <a:ext cx="3148589" cy="477012"/>
          </a:xfrm>
          <a:prstGeom prst="rect">
            <a:avLst/>
          </a:prstGeom>
          <a:noFill/>
          <a:ln>
            <a:noFill/>
          </a:ln>
        </p:spPr>
        <p:txBody>
          <a:bodyPr anchor="b" bIns="45700" lIns="91425" rIns="91425" tIns="45700" wrap="non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2500" u="none">
                <a:solidFill>
                  <a:schemeClr val="bg1">
                    <a:alpha val="50000"/>
                  </a:schemeClr>
                </a:solidFill>
                <a:latin typeface="Verdana"/>
                <a:ea typeface="Verdana"/>
                <a:cs typeface="Verdana"/>
              </a:rPr>
              <a:t>minobr.donland.ru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78" name="Picture 7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2826231" y="11621374"/>
            <a:ext cx="2069439" cy="3140572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80" name="Shape 80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81" name="Shape 81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82" name="Shape 82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84" name="Picture 84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85" name="Shape 85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86" name="Shape 86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910561" y="779831"/>
            <a:ext cx="14021798" cy="4154943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66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Детский лагерь должен </a:t>
            </a:r>
            <a:r>
              <a:rPr b="true" cap="none" i="false" strike="noStrike" sz="66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состоять в реестре лагерей </a:t>
            </a:r>
            <a:r>
              <a:rPr b="false" cap="none" i="false" strike="noStrike" sz="66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или </a:t>
            </a:r>
            <a:r>
              <a:rPr b="true" cap="none" i="false" strike="noStrike" sz="66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перечне санаторно-курортных учреждений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910561" y="5205960"/>
            <a:ext cx="14374132" cy="9884718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каждом субъекте РФ ведется реестр лагерей – это перечень действующих лагерей, которые имеют все необходимые разрешения для работы.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20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 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Ознакомиться с реестром </a:t>
            </a:r>
            <a: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лагерей Ростовской области можно </a:t>
            </a:r>
            <a:b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 сайте уполномоченного органа</a:t>
            </a:r>
            <a:br>
              <a:rPr b="tru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сфере детского отдыха субъекта,</a:t>
            </a:r>
            <a:b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где планируется отдых.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20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  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b="tru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Перечень</a:t>
            </a: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размещен на сайте</a:t>
            </a:r>
            <a:b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минобразования Ростовской области</a:t>
            </a:r>
            <a:endParaRPr b="false" cap="none" i="false" strike="noStrike" sz="48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91" name="Shape 91"/>
          <p:cNvGrpSpPr/>
          <p:nvPr isPhoto="false"/>
        </p:nvGrpSpPr>
        <p:grpSpPr>
          <a:xfrm flipH="false" flipV="false" rot="0">
            <a:off x="50653" y="-950"/>
            <a:ext cx="16022341" cy="15999775"/>
            <a:chOff x="0" y="0"/>
            <a:chExt cx="16022341" cy="15999775"/>
          </a:xfrm>
        </p:grpSpPr>
        <p:grpSp>
          <p:nvGrpSpPr>
            <p:cNvPr hidden="false" id="92" name="Shape 92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93" name="Shape 93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95" name="Picture 95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96" name="Shape 96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97" name="Shape 97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98" name="Shape 98"/>
          <p:cNvSpPr txBox="false"/>
          <p:nvPr isPhoto="false"/>
        </p:nvSpPr>
        <p:spPr>
          <a:xfrm flipH="false" flipV="false" rot="0">
            <a:off x="910561" y="779831"/>
            <a:ext cx="14862839" cy="364711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Государство </a:t>
            </a:r>
            <a:r>
              <a:rPr b="tru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компенсирует стоимость путевки</a:t>
            </a:r>
            <a:b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исходя из доходов семьи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00" name="Shape 100"/>
          <p:cNvSpPr txBox="false"/>
          <p:nvPr isPhoto="false"/>
        </p:nvSpPr>
        <p:spPr>
          <a:xfrm flipH="false" flipV="false" rot="0">
            <a:off x="1016068" y="4740056"/>
            <a:ext cx="3327331" cy="155423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80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100</a:t>
            </a: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%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1" name="Shape 101"/>
          <p:cNvSpPr txBox="false"/>
          <p:nvPr isPhoto="false"/>
        </p:nvSpPr>
        <p:spPr>
          <a:xfrm flipH="false" flipV="false" rot="0">
            <a:off x="1467687" y="9241705"/>
            <a:ext cx="3327331" cy="155423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80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90</a:t>
            </a: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%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2" name="Shape 102"/>
          <p:cNvSpPr txBox="false"/>
          <p:nvPr isPhoto="false"/>
        </p:nvSpPr>
        <p:spPr>
          <a:xfrm flipH="false" flipV="false" rot="0">
            <a:off x="4818533" y="4724735"/>
            <a:ext cx="10778496" cy="401644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детям из малоимущих семей, </a:t>
            </a: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детям участников СВО, детям-сиротам</a:t>
            </a:r>
            <a:b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и детям, оставшимся</a:t>
            </a:r>
            <a:b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без попечения родителей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4830290" y="9211262"/>
            <a:ext cx="10254191" cy="2539115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немалоимущим</a:t>
            </a: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семьям с доходом, не превышающим 150% прожиточного минимума</a:t>
            </a:r>
            <a:endParaRPr b="false" cap="none" i="false" strike="noStrike" sz="48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1353047" y="11957772"/>
            <a:ext cx="3327332" cy="155423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80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50</a:t>
            </a: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%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4818533" y="12080862"/>
            <a:ext cx="10254190" cy="2539115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для семей, </a:t>
            </a:r>
            <a:b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не относящихся</a:t>
            </a:r>
            <a:b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4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к вышеназванным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07" name="Shape 107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08" name="Shape 108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09" name="Shape 109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11" name="Picture 111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12" name="Shape 112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13" name="Shape 113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910561" y="779831"/>
            <a:ext cx="14021798" cy="364711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Условия для получения </a:t>
            </a:r>
            <a:r>
              <a:rPr b="tru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компенсации расходов</a:t>
            </a:r>
            <a:b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за детский лагерь</a:t>
            </a:r>
            <a:endParaRPr b="false" cap="none" i="false" strike="noStrike" sz="5500" u="none">
              <a:solidFill>
                <a:srgbClr val="0F95C7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1050925" y="5206776"/>
            <a:ext cx="14021798" cy="1094141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Путевка должна быть </a:t>
            </a:r>
            <a:r>
              <a:rPr b="tru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оплачена лично родителем</a:t>
            </a:r>
            <a: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(законным представителем).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40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Возраст ребенка </a:t>
            </a:r>
            <a:r>
              <a:rPr b="tru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от 6 до 18 лет.</a:t>
            </a:r>
            <a:b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40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Наличие </a:t>
            </a: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регистрации по месту жительства </a:t>
            </a: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в Ростовской</a:t>
            </a:r>
            <a:b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области у ребенка </a:t>
            </a:r>
            <a:b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и заявителя-родителя</a:t>
            </a:r>
            <a:b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(законного представителя).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b="false" cap="none" i="false" strike="noStrike" sz="5500" u="none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17" name="GroupShape 1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18" name="Shape 118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19" name="Shape 119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20" name="Shape 120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22" name="Picture 122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23" name="Shape 123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24" name="Shape 124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910561" y="779831"/>
            <a:ext cx="14021798" cy="483205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Величина компенсации</a:t>
            </a:r>
            <a:b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не может превышать предельную стоимость </a:t>
            </a: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путевки: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1016068" y="6249754"/>
            <a:ext cx="14971413" cy="7371208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46 529 руб. </a:t>
            </a: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– в санаторные лагеря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35 725 руб. </a:t>
            </a: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– в оздоровительные 								</a:t>
            </a:r>
            <a:r>
              <a:rPr b="false" cap="none" i="false" strike="noStrike" sz="1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лагеря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28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Общее количество дней пребывания ребенка в лагере в течение календарного года </a:t>
            </a:r>
            <a:r>
              <a:rPr b="true" cap="none" i="false" strike="noStrike" sz="5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не должно превышать 21 день.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8" name="GroupShape 1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29" name="Shape 129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30" name="Shape 130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31" name="Shape 131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33" name="Picture 133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34" name="Shape 134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35" name="Shape 135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136" name="Shape 136"/>
          <p:cNvSpPr txBox="false"/>
          <p:nvPr isPhoto="false"/>
        </p:nvSpPr>
        <p:spPr>
          <a:xfrm flipH="false" flipV="false" rot="0">
            <a:off x="910561" y="779831"/>
            <a:ext cx="14862839" cy="3647112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Какие </a:t>
            </a:r>
            <a:r>
              <a:rPr b="tru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документы нужны от лагеря </a:t>
            </a: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для получения компенсации</a:t>
            </a:r>
            <a:endParaRPr b="false" cap="none" i="false" strike="noStrike" sz="5500" u="none">
              <a:solidFill>
                <a:srgbClr val="0F95C7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37" name="Shape 137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1016068" y="5168531"/>
            <a:ext cx="14634239" cy="989497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b="true" sz="5500">
                <a:latin typeface="Verdana"/>
                <a:ea typeface="Verdana"/>
                <a:cs typeface="Verdana"/>
              </a:rPr>
              <a:t>оригинал договора</a:t>
            </a:r>
            <a:br>
              <a:rPr b="true" sz="5500">
                <a:latin typeface="Verdana"/>
                <a:ea typeface="Verdana"/>
                <a:cs typeface="Verdana"/>
              </a:rPr>
            </a:br>
            <a:r>
              <a:rPr b="true" sz="5500">
                <a:latin typeface="Verdana"/>
                <a:ea typeface="Verdana"/>
                <a:cs typeface="Verdana"/>
              </a:rPr>
              <a:t>на приобретение путевки </a:t>
            </a:r>
            <a:r>
              <a:rPr sz="5500">
                <a:latin typeface="Verdana"/>
                <a:ea typeface="Verdana"/>
                <a:cs typeface="Verdana"/>
              </a:rPr>
              <a:t>между родителем и организацией</a:t>
            </a:r>
          </a:p>
          <a:p>
            <a:pPr lvl="0">
              <a:spcAft>
                <a:spcPts val="1800"/>
              </a:spcAft>
            </a:pPr>
            <a:r>
              <a:rPr sz="6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b="true"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оригинал обратного талона </a:t>
            </a: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путевки (оригинал письма из лагеря, подтверждающего отдых ребенка)</a:t>
            </a:r>
          </a:p>
          <a:p>
            <a:pPr lvl="0">
              <a:spcAft>
                <a:spcPts val="1800"/>
              </a:spcAft>
            </a:pPr>
            <a:r>
              <a:rPr sz="6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</a:p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b="true"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кассовый чек или чек</a:t>
            </a:r>
            <a:br>
              <a:rPr b="true"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b="true"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об операции </a:t>
            </a: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в электронной</a:t>
            </a:r>
            <a:b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системе кредитной</a:t>
            </a:r>
            <a:b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организации (банка)</a:t>
            </a:r>
            <a:endParaRPr sz="55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9" name="GroupShape 1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40" name="Shape 140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41" name="Shape 141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42" name="Shape 142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44" name="Picture 144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0">
                <a:off x="12826233" y="1162137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45" name="Shape 145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46" name="Shape 146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147" name="Shape 147"/>
          <p:cNvSpPr txBox="false"/>
          <p:nvPr isPhoto="false"/>
        </p:nvSpPr>
        <p:spPr>
          <a:xfrm flipH="false" flipV="false" rot="0">
            <a:off x="910561" y="779831"/>
            <a:ext cx="14481839" cy="3416279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Родители обращаются</a:t>
            </a:r>
            <a:br>
              <a:rPr b="fals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с заявлением</a:t>
            </a:r>
            <a:br>
              <a:rPr b="tru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</a:br>
            <a:r>
              <a:rPr b="tru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на компенсацию</a:t>
            </a:r>
            <a:r>
              <a:rPr b="fals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: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48" name="Shape 148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49" name="Shape 149"/>
          <p:cNvSpPr txBox="false"/>
          <p:nvPr isPhoto="false"/>
        </p:nvSpPr>
        <p:spPr>
          <a:xfrm flipH="false" flipV="false" rot="0">
            <a:off x="663844" y="4462135"/>
            <a:ext cx="14162159" cy="3524000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b="true"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в органы социальной защиты </a:t>
            </a: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населения по месту регистрации</a:t>
            </a:r>
            <a:b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по месту жительства ребенка</a:t>
            </a:r>
          </a:p>
          <a:p>
            <a:pPr lvl="0">
              <a:spcAft>
                <a:spcPts val="1800"/>
              </a:spcAft>
            </a:pPr>
            <a:r>
              <a:rPr sz="28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endParaRPr sz="280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50" name="Shape 150"/>
          <p:cNvSpPr txBox="false"/>
          <p:nvPr isPhoto="false"/>
        </p:nvSpPr>
        <p:spPr>
          <a:xfrm flipH="false" flipV="false" rot="0">
            <a:off x="1102053" y="7077820"/>
            <a:ext cx="14481839" cy="4524275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72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Законные представители детей-сирот и детей, оставшихся без попечения родителей:</a:t>
            </a:r>
            <a:endParaRPr b="false" cap="none" i="false" strike="noStrike" sz="7200" u="none">
              <a:solidFill>
                <a:srgbClr val="0F95C7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910561" y="11602095"/>
            <a:ext cx="14162160" cy="4370387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indent="-685800" marL="685800">
              <a:spcAft>
                <a:spcPts val="1800"/>
              </a:spcAft>
              <a:buFont typeface="Arial"/>
              <a:buChar char="•"/>
            </a:pPr>
            <a:r>
              <a:rPr b="true"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в органы управления образованием </a:t>
            </a: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по месту регистрации</a:t>
            </a:r>
            <a:b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sz="55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по месту жительства ребенка</a:t>
            </a:r>
          </a:p>
          <a:p>
            <a:pPr lvl="0">
              <a:spcAft>
                <a:spcPts val="1800"/>
              </a:spcAft>
            </a:pPr>
            <a:r>
              <a:rPr sz="28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endParaRPr sz="2800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2" name="GroupShape 1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53" name="Shape 153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sp>
          <p:nvSpPr>
            <p:cNvPr hidden="false" id="154" name="Shape 154"/>
            <p:cNvSpPr txBox="false"/>
            <p:nvPr isPhoto="false"/>
          </p:nvSpPr>
          <p:spPr>
            <a:xfrm flipH="false" flipV="false" rot="0">
              <a:off x="0" y="0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3266" u="none">
                <a:solidFill>
                  <a:schemeClr val="lt1"/>
                </a:solidFill>
                <a:latin typeface="Verdana"/>
                <a:ea typeface="Verdana"/>
                <a:cs typeface="Verdana"/>
              </a:endParaRPr>
            </a:p>
          </p:txBody>
        </p:sp>
        <p:sp>
          <p:nvSpPr>
            <p:cNvPr hidden="false" id="155" name="Shape 155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56" name="Shape 156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910561" y="779831"/>
            <a:ext cx="14481839" cy="2462171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tru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Бесплатные путевки </a:t>
            </a:r>
            <a:r>
              <a:rPr b="false" cap="none" i="false" strike="noStrike" sz="7700" u="none">
                <a:solidFill>
                  <a:srgbClr val="0F95C7"/>
                </a:solidFill>
                <a:latin typeface="Verdana"/>
                <a:ea typeface="Verdana"/>
                <a:cs typeface="Verdana"/>
              </a:rPr>
              <a:t>предоставляются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endParaRPr b="false" cap="none" i="false" strike="noStrike" sz="5500" u="none">
              <a:solidFill>
                <a:schemeClr val="tx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1050925" y="4381562"/>
            <a:ext cx="14162160" cy="11110694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lstStyle>
            <a:defPPr/>
            <a:lvl1pPr algn="l" lv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algn="l" lvl="1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algn="l" lvl="2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algn="l" lvl="3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algn="l" lvl="4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algn="l" lvl="5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algn="l" lvl="6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algn="l" lvl="7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algn="l" lvl="8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false" cap="none" i="false" strike="noStrike" sz="1400" u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true" cap="none" i="false" strike="noStrike" sz="54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Органами управления образованием: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детям-сиротам, детям, оставшимся без попечителей родителей</a:t>
            </a:r>
          </a:p>
          <a:p>
            <a:pPr lvl="0">
              <a:spcAft>
                <a:spcPts val="1800"/>
              </a:spcAft>
            </a:pPr>
            <a:r>
              <a:rPr sz="32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  </a:t>
            </a:r>
          </a:p>
          <a:p>
            <a:pPr lvl="0">
              <a:spcAft>
                <a:spcPts val="1800"/>
              </a:spcAft>
            </a:pPr>
            <a:r>
              <a:rPr b="true"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Органами социальной защиты населения:</a:t>
            </a:r>
          </a:p>
          <a:p>
            <a:pPr indent="-685800" marL="685800">
              <a:spcAft>
                <a:spcPts val="1800"/>
              </a:spcAft>
              <a:buFont typeface="Arial"/>
              <a:buChar char="•"/>
            </a:pPr>
            <a:r>
              <a:rPr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детям из семей, находящимся</a:t>
            </a:r>
            <a:br>
              <a:rPr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в социально опасном положении, </a:t>
            </a:r>
          </a:p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детям из малоимущих семей, </a:t>
            </a:r>
          </a:p>
          <a:p>
            <a:pPr indent="-685800" lvl="0" marL="685800">
              <a:spcAft>
                <a:spcPts val="1800"/>
              </a:spcAft>
              <a:buFont typeface="Arial"/>
              <a:buChar char="•"/>
            </a:pPr>
            <a:r>
              <a:rPr sz="540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детям участников СВО.</a:t>
            </a:r>
          </a:p>
          <a:p>
            <a:pPr>
              <a:spcAft>
                <a:spcPts val="1800"/>
              </a:spcAft>
            </a:pPr>
            <a:endParaRPr sz="2400">
              <a:latin typeface="Verdana"/>
              <a:ea typeface="Verdana"/>
              <a:cs typeface="Verdana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0" name="GroupShape 1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61" name="Shape 161"/>
          <p:cNvGrpSpPr/>
          <p:nvPr isPhoto="false"/>
        </p:nvGrpSpPr>
        <p:grpSpPr>
          <a:xfrm flipH="false" flipV="false" rot="0">
            <a:off x="-2" y="-2"/>
            <a:ext cx="16022341" cy="15999775"/>
            <a:chOff x="0" y="0"/>
            <a:chExt cx="16022341" cy="15999775"/>
          </a:xfrm>
        </p:grpSpPr>
        <p:grpSp>
          <p:nvGrpSpPr>
            <p:cNvPr hidden="false" id="162" name="Shape 162"/>
            <p:cNvGrpSpPr/>
            <p:nvPr isPhoto="false"/>
          </p:nvGrpSpPr>
          <p:grpSpPr>
            <a:xfrm flipH="false" flipV="false" rot="0">
              <a:off x="0" y="0"/>
              <a:ext cx="15998827" cy="15998827"/>
              <a:chOff x="0" y="0"/>
              <a:chExt cx="15998827" cy="15998827"/>
            </a:xfrm>
          </p:grpSpPr>
          <p:sp>
            <p:nvSpPr>
              <p:cNvPr hidden="false" id="163" name="Shape 163"/>
              <p:cNvSpPr txBox="false"/>
              <p:nvPr isPhoto="false"/>
            </p:nvSpPr>
            <p:spPr>
              <a:xfrm flipH="false" flipV="false" rot="0">
                <a:off x="0" y="0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="ctr" bIns="45700" lIns="91425" rIns="91425" tIns="45700" wrap="square">
                <a:noAutofit/>
              </a:bodyPr>
              <a:p>
                <a:pPr algn="ctr" indent="0" marL="0" marR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b="false" cap="none" i="false" strike="noStrike" sz="3266" u="none">
                  <a:solidFill>
                    <a:schemeClr val="lt1"/>
                  </a:solidFill>
                  <a:latin typeface="Verdana"/>
                  <a:ea typeface="Verdana"/>
                  <a:cs typeface="Verdana"/>
                </a:endParaRPr>
              </a:p>
            </p:txBody>
          </p:sp>
          <p:pic>
            <p:nvPicPr>
              <p:cNvPr hidden="false" id="165" name="Picture 165"/>
              <p:cNvPicPr preferRelativeResize="true"/>
              <p:nvPr isPhoto="false"/>
            </p:nvPicPr>
            <p:blipFill>
              <a:blip r:embed="rId1"/>
              <a:stretch/>
            </p:blipFill>
            <p:spPr>
              <a:xfrm flipH="false" flipV="false" rot="5400000">
                <a:off x="1586903" y="12126996"/>
                <a:ext cx="2069440" cy="3140572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hidden="false" id="166" name="Shape 166"/>
            <p:cNvSpPr txBox="false"/>
            <p:nvPr isPhoto="false"/>
          </p:nvSpPr>
          <p:spPr>
            <a:xfrm flipH="false" flipV="false" rot="0">
              <a:off x="14826007" y="14803441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</a:gradFill>
            <a:ln>
              <a:noFill/>
            </a:ln>
          </p:spPr>
          <p:txBody>
            <a:bodyPr anchor="ctr" bIns="45700" lIns="91425" rIns="91425" tIns="45700" wrap="square">
              <a:noAutofit/>
            </a:bodyPr>
            <a:p>
              <a:pPr algn="ctr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b="false" cap="none" i="false" strike="noStrike" sz="1400" u="none">
                <a:solidFill>
                  <a:schemeClr val="lt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hidden="false" id="167" name="Shape 167"/>
            <p:cNvSpPr txBox="true"/>
            <p:nvPr isPhoto="false"/>
          </p:nvSpPr>
          <p:spPr>
            <a:xfrm flipH="false" flipV="false" rot="0">
              <a:off x="1016069" y="15221421"/>
              <a:ext cx="3175839" cy="477012"/>
            </a:xfrm>
            <a:prstGeom prst="rect">
              <a:avLst/>
            </a:prstGeom>
            <a:noFill/>
            <a:ln>
              <a:noFill/>
            </a:ln>
          </p:spPr>
          <p:txBody>
            <a:bodyPr anchor="b" bIns="45700" lIns="91425" rIns="91425" tIns="45700" wrap="none">
              <a:spAutoFit/>
            </a:bodyPr>
            <a:p>
              <a:pPr algn="l" indent="0" marL="0" marR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b="false" cap="none" i="false" strike="noStrike" sz="2500" u="none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</a:rPr>
                <a:t>minobr.donland.ru</a:t>
              </a:r>
              <a:endParaRPr b="false" cap="none" i="false" strike="noStrike" sz="2500" u="none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</a:endParaRPr>
            </a:p>
          </p:txBody>
        </p:sp>
      </p:grpSp>
      <p:sp>
        <p:nvSpPr>
          <p:cNvPr hidden="false" id="168" name="Shape 168"/>
          <p:cNvSpPr txBox="false"/>
          <p:nvPr isPhoto="false"/>
        </p:nvSpPr>
        <p:spPr>
          <a:xfrm flipH="false" flipV="false" rot="0">
            <a:off x="910561" y="779831"/>
            <a:ext cx="14021798" cy="332394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0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Полезно?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false" cap="none" i="false" strike="noStrike" sz="10500" u="none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Поделись!</a:t>
            </a:r>
            <a:endParaRPr b="false" cap="none" i="false" strike="noStrike" sz="140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1016068" y="8653501"/>
            <a:ext cx="12308046" cy="3708666"/>
          </a:xfrm>
          <a:prstGeom prst="rect">
            <a:avLst/>
          </a:prstGeom>
          <a:noFill/>
          <a:ln>
            <a:noFill/>
          </a:ln>
        </p:spPr>
        <p:txBody>
          <a:bodyPr anchor="t" bIns="45700" lIns="91425" rIns="91425" tIns="45700" wrap="square">
            <a:spAutoFit/>
          </a:bodyPr>
          <a:p>
            <a:pPr algn="l" marR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Подробная информация</a:t>
            </a: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 сайте минобразования Ростовской области в разделе </a:t>
            </a:r>
            <a:b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</a:br>
            <a:r>
              <a:rPr b="false" cap="none" i="false" strike="noStrike" sz="5500" u="none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«Отдых и оздоровление»</a:t>
            </a:r>
            <a:endParaRPr b="false" cap="none" i="false" strike="noStrike" sz="140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МинОбр">
      <a:dk1>
        <a:srgbClr val="000000"/>
      </a:dk1>
      <a:lt1>
        <a:srgbClr val="FFFFFF"/>
      </a:lt1>
      <a:dk2>
        <a:srgbClr val="505A78"/>
      </a:dk2>
      <a:lt2>
        <a:srgbClr val="EBEBF0"/>
      </a:lt2>
      <a:accent1>
        <a:srgbClr val="64BDE1"/>
      </a:accent1>
      <a:accent2>
        <a:srgbClr val="008BBF"/>
      </a:accent2>
      <a:accent3>
        <a:srgbClr val="D9D9E3"/>
      </a:accent3>
      <a:accent4>
        <a:srgbClr val="677399"/>
      </a:accent4>
      <a:accent5>
        <a:srgbClr val="8FCFE9"/>
      </a:accent5>
      <a:accent6>
        <a:srgbClr val="DC5050"/>
      </a:accent6>
      <a:hlink>
        <a:srgbClr val="3C4155"/>
      </a:hlink>
      <a:folHlink>
        <a:srgbClr val="DC505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MyOffice-CoreFramework-Android/36-1319.1058.9942.953.1@8a8e91c111ebc3e71a2a82a94b3d7700bb817fed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2020-07-15T10:46:35Z</dcterms:created>
  <dcterms:modified xsi:type="dcterms:W3CDTF">2025-04-29T08:05:09Z</dcterms:modified>
</cp:coreProperties>
</file>