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educational_standard/federalnyi-gosudarstvennyi-obrazovatelnyi-standart-srednego-obshchego-obrazovaniia" TargetMode="External"/><Relationship Id="rId7" Type="http://schemas.openxmlformats.org/officeDocument/2006/relationships/hyperlink" Target="https://app-dev.&#1084;&#1086;&#1080;&#1092;&#1080;&#1085;&#1072;&#1085;&#1089;&#1099;.&#1088;&#1092;/storage/18922/edinaya-ramka-fg.pdf" TargetMode="External"/><Relationship Id="rId2" Type="http://schemas.openxmlformats.org/officeDocument/2006/relationships/hyperlink" Target="https://fgosreestr.ru/educational_standard/federalnyi-gosudarstvennyi-obrazovatelnyi-standart-osnovnogo-obshchego-obrazovani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gosreestr.ru/oop/270" TargetMode="External"/><Relationship Id="rId5" Type="http://schemas.openxmlformats.org/officeDocument/2006/relationships/hyperlink" Target="https://fgosreestr.ru/oop/235" TargetMode="External"/><Relationship Id="rId4" Type="http://schemas.openxmlformats.org/officeDocument/2006/relationships/hyperlink" Target="https://www.garant.ru/hotlaw/federal/156589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4;&#1086;&#1080;&#1092;&#1080;&#1085;&#1072;&#1085;&#1089;&#1099;.&#1088;&#1092;/materials/sbornik-specialnyh-modulej-po-finansovoj-gramotnosti-dlya-umk-po-geografii-(7-9-11-klassy)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00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выступления: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>Финансовая грамотность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8029604" cy="1199704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Бессарабова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Лариса Вячеславовна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Учитель географии МБОУ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Гашунской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СОШ № 4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928669"/>
            <a:chOff x="0" y="0"/>
            <a:chExt cx="19200" cy="204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2040"/>
            </a:xfrm>
            <a:prstGeom prst="rect">
              <a:avLst/>
            </a:prstGeom>
            <a:noFill/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91" y="0"/>
              <a:ext cx="2487" cy="1302"/>
            </a:xfrm>
            <a:custGeom>
              <a:avLst/>
              <a:gdLst/>
              <a:ahLst/>
              <a:cxnLst>
                <a:cxn ang="0">
                  <a:pos x="2383" y="0"/>
                </a:cxn>
                <a:cxn ang="0">
                  <a:pos x="104" y="0"/>
                </a:cxn>
                <a:cxn ang="0">
                  <a:pos x="64" y="8"/>
                </a:cxn>
                <a:cxn ang="0">
                  <a:pos x="31" y="30"/>
                </a:cxn>
                <a:cxn ang="0">
                  <a:pos x="8" y="63"/>
                </a:cxn>
                <a:cxn ang="0">
                  <a:pos x="0" y="104"/>
                </a:cxn>
                <a:cxn ang="0">
                  <a:pos x="0" y="520"/>
                </a:cxn>
                <a:cxn ang="0">
                  <a:pos x="8" y="560"/>
                </a:cxn>
                <a:cxn ang="0">
                  <a:pos x="31" y="593"/>
                </a:cxn>
                <a:cxn ang="0">
                  <a:pos x="64" y="615"/>
                </a:cxn>
                <a:cxn ang="0">
                  <a:pos x="104" y="624"/>
                </a:cxn>
                <a:cxn ang="0">
                  <a:pos x="2383" y="624"/>
                </a:cxn>
                <a:cxn ang="0">
                  <a:pos x="2423" y="615"/>
                </a:cxn>
                <a:cxn ang="0">
                  <a:pos x="2456" y="593"/>
                </a:cxn>
                <a:cxn ang="0">
                  <a:pos x="2478" y="560"/>
                </a:cxn>
                <a:cxn ang="0">
                  <a:pos x="2487" y="520"/>
                </a:cxn>
                <a:cxn ang="0">
                  <a:pos x="2487" y="104"/>
                </a:cxn>
                <a:cxn ang="0">
                  <a:pos x="2478" y="63"/>
                </a:cxn>
                <a:cxn ang="0">
                  <a:pos x="2456" y="30"/>
                </a:cxn>
                <a:cxn ang="0">
                  <a:pos x="2423" y="8"/>
                </a:cxn>
                <a:cxn ang="0">
                  <a:pos x="2383" y="0"/>
                </a:cxn>
              </a:cxnLst>
              <a:rect l="0" t="0" r="r" b="b"/>
              <a:pathLst>
                <a:path w="2487" h="624">
                  <a:moveTo>
                    <a:pt x="2383" y="0"/>
                  </a:moveTo>
                  <a:lnTo>
                    <a:pt x="104" y="0"/>
                  </a:lnTo>
                  <a:lnTo>
                    <a:pt x="64" y="8"/>
                  </a:lnTo>
                  <a:lnTo>
                    <a:pt x="31" y="30"/>
                  </a:lnTo>
                  <a:lnTo>
                    <a:pt x="8" y="63"/>
                  </a:lnTo>
                  <a:lnTo>
                    <a:pt x="0" y="104"/>
                  </a:lnTo>
                  <a:lnTo>
                    <a:pt x="0" y="520"/>
                  </a:lnTo>
                  <a:lnTo>
                    <a:pt x="8" y="560"/>
                  </a:lnTo>
                  <a:lnTo>
                    <a:pt x="31" y="593"/>
                  </a:lnTo>
                  <a:lnTo>
                    <a:pt x="64" y="615"/>
                  </a:lnTo>
                  <a:lnTo>
                    <a:pt x="104" y="624"/>
                  </a:lnTo>
                  <a:lnTo>
                    <a:pt x="2383" y="624"/>
                  </a:lnTo>
                  <a:lnTo>
                    <a:pt x="2423" y="615"/>
                  </a:lnTo>
                  <a:lnTo>
                    <a:pt x="2456" y="593"/>
                  </a:lnTo>
                  <a:lnTo>
                    <a:pt x="2478" y="560"/>
                  </a:lnTo>
                  <a:lnTo>
                    <a:pt x="2487" y="520"/>
                  </a:lnTo>
                  <a:lnTo>
                    <a:pt x="2487" y="104"/>
                  </a:lnTo>
                  <a:lnTo>
                    <a:pt x="2478" y="63"/>
                  </a:lnTo>
                  <a:lnTo>
                    <a:pt x="2456" y="30"/>
                  </a:lnTo>
                  <a:lnTo>
                    <a:pt x="2423" y="8"/>
                  </a:lnTo>
                  <a:lnTo>
                    <a:pt x="2383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10-11 класс</a:t>
              </a:r>
              <a:endParaRPr lang="ru-RU" dirty="0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91" y="321"/>
              <a:ext cx="2487" cy="62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" y="63"/>
                </a:cxn>
                <a:cxn ang="0">
                  <a:pos x="31" y="30"/>
                </a:cxn>
                <a:cxn ang="0">
                  <a:pos x="64" y="8"/>
                </a:cxn>
                <a:cxn ang="0">
                  <a:pos x="104" y="0"/>
                </a:cxn>
                <a:cxn ang="0">
                  <a:pos x="2383" y="0"/>
                </a:cxn>
                <a:cxn ang="0">
                  <a:pos x="2423" y="8"/>
                </a:cxn>
                <a:cxn ang="0">
                  <a:pos x="2456" y="30"/>
                </a:cxn>
                <a:cxn ang="0">
                  <a:pos x="2478" y="63"/>
                </a:cxn>
                <a:cxn ang="0">
                  <a:pos x="2487" y="104"/>
                </a:cxn>
                <a:cxn ang="0">
                  <a:pos x="2487" y="520"/>
                </a:cxn>
                <a:cxn ang="0">
                  <a:pos x="2478" y="560"/>
                </a:cxn>
                <a:cxn ang="0">
                  <a:pos x="2456" y="593"/>
                </a:cxn>
                <a:cxn ang="0">
                  <a:pos x="2423" y="615"/>
                </a:cxn>
                <a:cxn ang="0">
                  <a:pos x="2383" y="624"/>
                </a:cxn>
                <a:cxn ang="0">
                  <a:pos x="104" y="624"/>
                </a:cxn>
                <a:cxn ang="0">
                  <a:pos x="64" y="615"/>
                </a:cxn>
                <a:cxn ang="0">
                  <a:pos x="31" y="593"/>
                </a:cxn>
                <a:cxn ang="0">
                  <a:pos x="8" y="560"/>
                </a:cxn>
                <a:cxn ang="0">
                  <a:pos x="0" y="520"/>
                </a:cxn>
                <a:cxn ang="0">
                  <a:pos x="0" y="104"/>
                </a:cxn>
              </a:cxnLst>
              <a:rect l="0" t="0" r="r" b="b"/>
              <a:pathLst>
                <a:path w="2487" h="624">
                  <a:moveTo>
                    <a:pt x="0" y="104"/>
                  </a:moveTo>
                  <a:lnTo>
                    <a:pt x="8" y="63"/>
                  </a:lnTo>
                  <a:lnTo>
                    <a:pt x="31" y="30"/>
                  </a:lnTo>
                  <a:lnTo>
                    <a:pt x="64" y="8"/>
                  </a:lnTo>
                  <a:lnTo>
                    <a:pt x="104" y="0"/>
                  </a:lnTo>
                  <a:lnTo>
                    <a:pt x="2383" y="0"/>
                  </a:lnTo>
                  <a:lnTo>
                    <a:pt x="2423" y="8"/>
                  </a:lnTo>
                  <a:lnTo>
                    <a:pt x="2456" y="30"/>
                  </a:lnTo>
                  <a:lnTo>
                    <a:pt x="2478" y="63"/>
                  </a:lnTo>
                  <a:lnTo>
                    <a:pt x="2487" y="104"/>
                  </a:lnTo>
                  <a:lnTo>
                    <a:pt x="2487" y="520"/>
                  </a:lnTo>
                  <a:lnTo>
                    <a:pt x="2478" y="560"/>
                  </a:lnTo>
                  <a:lnTo>
                    <a:pt x="2456" y="593"/>
                  </a:lnTo>
                  <a:lnTo>
                    <a:pt x="2423" y="615"/>
                  </a:lnTo>
                  <a:lnTo>
                    <a:pt x="2383" y="624"/>
                  </a:lnTo>
                  <a:lnTo>
                    <a:pt x="104" y="624"/>
                  </a:lnTo>
                  <a:lnTo>
                    <a:pt x="64" y="615"/>
                  </a:lnTo>
                  <a:lnTo>
                    <a:pt x="31" y="593"/>
                  </a:lnTo>
                  <a:lnTo>
                    <a:pt x="8" y="560"/>
                  </a:lnTo>
                  <a:lnTo>
                    <a:pt x="0" y="52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192">
              <a:solidFill>
                <a:srgbClr val="0048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66" y="422"/>
              <a:ext cx="2155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7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icrosoft Sans Serif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441" y="398"/>
              <a:ext cx="11450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32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ИНФОРМАЦИОННЫЕ РЕСУРСЫ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28794" y="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подготовиться к зарубежной поездке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9" y="1397000"/>
          <a:ext cx="8501121" cy="446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3"/>
                <a:gridCol w="2214578"/>
                <a:gridCol w="2143140"/>
              </a:tblGrid>
              <a:tr h="44608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Мероприятие/услуга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в $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в ₽</a:t>
                      </a:r>
                      <a:endParaRPr lang="ru-RU" dirty="0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Загранпаспорт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путевки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Транспортные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Проживание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Питание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Культурная программа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Другое (покупки, сувениры и т.п.)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57158" y="214290"/>
            <a:ext cx="8572560" cy="6429420"/>
            <a:chOff x="0" y="0"/>
            <a:chExt cx="19200" cy="108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10800"/>
            </a:xfrm>
            <a:prstGeom prst="rect">
              <a:avLst/>
            </a:prstGeom>
            <a:noFill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588" cy="1536"/>
            </a:xfrm>
            <a:prstGeom prst="rect">
              <a:avLst/>
            </a:prstGeom>
            <a:noFill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896"/>
              <a:ext cx="19200" cy="8904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4214810" y="35716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err="1" smtClean="0">
                <a:solidFill>
                  <a:schemeClr val="bg1"/>
                </a:solidFill>
              </a:rPr>
              <a:t>К</a:t>
            </a:r>
            <a:r>
              <a:rPr lang="ru-RU" sz="4000" b="1" dirty="0" err="1" smtClean="0">
                <a:solidFill>
                  <a:schemeClr val="bg1"/>
                </a:solidFill>
              </a:rPr>
              <a:t>эшбэки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1357298"/>
            <a:chOff x="0" y="0"/>
            <a:chExt cx="19200" cy="20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2040"/>
            </a:xfrm>
            <a:prstGeom prst="rect">
              <a:avLst/>
            </a:prstGeom>
            <a:noFill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0" y="81"/>
              <a:ext cx="10418" cy="1591"/>
            </a:xfrm>
            <a:prstGeom prst="rect">
              <a:avLst/>
            </a:prstGeom>
            <a:noFill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684" cy="1407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714480" y="128586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Условия участия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2071678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</a:p>
          <a:p>
            <a:pPr marL="342900" lvl="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Карта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зарегистрирована в системе лояльности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Выбор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маршрута путешествия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России на сайте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5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414" y="3643314"/>
            <a:ext cx="2080641" cy="392048"/>
          </a:xfrm>
          <a:prstGeom prst="rect">
            <a:avLst/>
          </a:prstGeom>
        </p:spPr>
      </p:pic>
      <p:pic>
        <p:nvPicPr>
          <p:cNvPr id="11" name="image59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034" y="5072074"/>
            <a:ext cx="3811396" cy="396875"/>
          </a:xfrm>
          <a:prstGeom prst="rect">
            <a:avLst/>
          </a:prstGeom>
        </p:spPr>
      </p:pic>
      <p:pic>
        <p:nvPicPr>
          <p:cNvPr id="24" name="image57.png" descr="IMG_25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3504" y="2143116"/>
            <a:ext cx="3714776" cy="25094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8596" y="5572140"/>
            <a:ext cx="85011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Выполнив все условия Акции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кэшбэк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приходит на карту в течение 5 рабочих дней.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8572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Экономика для экономных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1" y="1214422"/>
          <a:ext cx="8715438" cy="4038112"/>
        </p:xfrm>
        <a:graphic>
          <a:graphicData uri="http://schemas.openxmlformats.org/drawingml/2006/table">
            <a:tbl>
              <a:tblPr/>
              <a:tblGrid>
                <a:gridCol w="2905146"/>
                <a:gridCol w="2905146"/>
                <a:gridCol w="2905146"/>
              </a:tblGrid>
              <a:tr h="1500198">
                <a:tc>
                  <a:txBody>
                    <a:bodyPr/>
                    <a:lstStyle/>
                    <a:p>
                      <a:pPr marL="24511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0,5</a:t>
                      </a:r>
                      <a:r>
                        <a:rPr lang="ru-RU" sz="1100" b="1" spc="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100" b="1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1%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  <a:p>
                      <a:pPr marL="1206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Супермаркеты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  <a:p>
                      <a:pPr marL="1143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</a:rPr>
                        <a:t>(Пятерочка,</a:t>
                      </a:r>
                      <a:r>
                        <a:rPr lang="ru-RU" sz="1100" i="1" spc="-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</a:rPr>
                        <a:t>Магнит)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marL="22790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0,5</a:t>
                      </a:r>
                      <a:r>
                        <a:rPr lang="ru-RU" sz="1100" b="1" spc="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100" b="1" spc="-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1,5%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marL="1079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Бонусы</a:t>
                      </a:r>
                      <a:r>
                        <a:rPr lang="ru-RU" sz="1100" spc="-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Спасибо</a:t>
                      </a:r>
                      <a:r>
                        <a:rPr lang="ru-RU" sz="1100" spc="-3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от</a:t>
                      </a:r>
                      <a:r>
                        <a:rPr lang="ru-RU" sz="1100" spc="-5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Сбербанка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marL="1206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100" spc="-7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бонус=1</a:t>
                      </a:r>
                      <a:r>
                        <a:rPr lang="ru-RU" sz="1100" spc="-3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рубль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</a:tr>
              <a:tr h="1103871">
                <a:tc>
                  <a:txBody>
                    <a:bodyPr/>
                    <a:lstStyle/>
                    <a:p>
                      <a:pPr marL="952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latin typeface="Times New Roman"/>
                          <a:ea typeface="Times New Roman"/>
                        </a:rPr>
                        <a:t>Ожидание______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290"/>
                        </a:spcBef>
                        <a:spcAft>
                          <a:spcPts val="0"/>
                        </a:spcAft>
                        <a:tabLst>
                          <a:tab pos="280162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Месяц</a:t>
                      </a:r>
                      <a:r>
                        <a:rPr lang="ru-RU" sz="1100" u="heavy">
                          <a:latin typeface="Times New Roman"/>
                          <a:ea typeface="Times New Roman"/>
                        </a:rPr>
                        <a:t> 	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marL="1905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КЭШБЭК</a:t>
                      </a:r>
                      <a:r>
                        <a:rPr lang="ru-RU" sz="1200" b="1" spc="-45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spc="-85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latin typeface="Times New Roman"/>
                          <a:ea typeface="Times New Roman"/>
                        </a:rPr>
                        <a:t>Реальность______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</a:tr>
              <a:tr h="1434043">
                <a:tc>
                  <a:txBody>
                    <a:bodyPr/>
                    <a:lstStyle/>
                    <a:p>
                      <a:pPr marL="122301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Лукойл</a:t>
                      </a:r>
                      <a:r>
                        <a:rPr lang="ru-RU" sz="1100" b="1" spc="-4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>
                          <a:latin typeface="Times New Roman"/>
                          <a:ea typeface="Times New Roman"/>
                        </a:rPr>
                        <a:t>50р.=1</a:t>
                      </a:r>
                      <a:r>
                        <a:rPr lang="ru-RU" sz="1100" b="1" spc="-5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marL="71056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Личный</a:t>
                      </a:r>
                      <a:r>
                        <a:rPr lang="ru-RU" sz="11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транспорт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marL="262382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3 -</a:t>
                      </a:r>
                      <a:r>
                        <a:rPr lang="ru-RU" sz="1100" b="1" spc="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5%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  <a:p>
                      <a:pPr marL="73025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Здоровье</a:t>
                      </a:r>
                      <a:r>
                        <a:rPr lang="ru-RU" sz="1100" spc="-8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(Аптеки)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14290"/>
            <a:ext cx="7786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ФИНАНСОВАЯ ГРАМОТНОСТЬ - уроки для жизни!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285720" y="214290"/>
            <a:ext cx="8643966" cy="5929330"/>
            <a:chOff x="0" y="0"/>
            <a:chExt cx="19200" cy="10748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2040"/>
            </a:xfrm>
            <a:prstGeom prst="rect">
              <a:avLst/>
            </a:prstGeom>
            <a:noFill/>
          </p:spPr>
        </p:pic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1" y="1848"/>
              <a:ext cx="14237" cy="8900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714480" y="357167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ФИНАНСОВАЯ ГРАМОТНОСТЬ - уроки для жизни!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Финансовая грамотность может стать ресурсом не только достижения общих целей и результатов образования в целом, но и быть содержательным элементом школьных курсов географии, не нарушая их целостности, а способствуя органичной связи с действительностью, жизненными потребностями.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Изучение основ финансовой грамотности носит сугубо практический характер и, очевидно, что подобные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необходимы при решении реальных проблем.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Важность введения знаний по финансовой грамотности в школьный курс географии обусловлена новыми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образовательными запросами семьи, общества и государства, а также необходимостью адаптации школьников к динамично изменяющимся социально-экономическим условиям в современном обществе, повышенными требованиями к личности и будущим кадрам в условиях рыночной экономики, их активности, самостоятельности, компетентности, деловитости, ответственности.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основы интеграции финансовой грамотности в содержание школьного предмета «География»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ООО, утвержденный Приказом Министерства просвещения РФ от 31 мая 2021 г. № 287 -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https://fgosreestr.ru/educational_standard/federalnyi-gosudarstvennyi-obrazovatelnyi-standart-osnovnogo-obshchego-obrazovaniia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СОО, утвержденный Приказом Министерства просвещения РФ от 17 мая 2012 г. № 413 -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https://fgosreestr.ru/educational_standard/federalnyi-gosudarstvennyi-obrazovatelnyi-standart-srednego-obshchego-obrazovaniia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РФ от 12 августа 2022 г.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732 «О внесении изменений в ФГОС СОО,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утвержденныйприказом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министерства образования и науки РФ от 17 мая 2012 г. № 413» -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https://www.garant.ru/hotlaw/federal/1565894/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Примерная рабочая программа основного общего образования «География» -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https://fgosreestr.ru/oop/235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Примерная образовательная программа учебного курса «География родного края» предметной области «Общественные науки» -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https://fgosreestr.ru/oop/270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Единая рамка компетенций по финансовой грамотности для учащихся школьного возраста (ЕРКФГ) -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https://app-dev.xn--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80apaohbc3aw9e.xn--p1ai/storage/18922/edinaya-ramka-fg.pdf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43998" cy="60722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714357"/>
            <a:ext cx="371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 заработать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357299"/>
            <a:ext cx="50720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 тратить карманные деньги?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5" y="2786058"/>
            <a:ext cx="22145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 открыть карту?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214290"/>
            <a:ext cx="9001156" cy="5500726"/>
            <a:chOff x="0" y="0"/>
            <a:chExt cx="19200" cy="10546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6" y="1550"/>
              <a:ext cx="4623" cy="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32" y="2515"/>
              <a:ext cx="4935" cy="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72" y="3177"/>
              <a:ext cx="4968" cy="7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214282" y="5857893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hlinkClick r:id="rId6"/>
              </a:rPr>
              <a:t>https://xn--80apaohbc3aw9e.xn--p1ai/materials/sbornik-specialnyh</a:t>
            </a:r>
            <a:r>
              <a:rPr lang="ru-RU" b="1" dirty="0" smtClean="0">
                <a:hlinkClick r:id="rId6"/>
              </a:rPr>
              <a:t> </a:t>
            </a:r>
            <a:r>
              <a:rPr lang="en-US" b="1" dirty="0" err="1" smtClean="0">
                <a:hlinkClick r:id="rId6"/>
              </a:rPr>
              <a:t>modulej-po-finansovoj-gramotnosti-dlya-umk-po-geografii</a:t>
            </a:r>
            <a:r>
              <a:rPr lang="en-US" b="1" dirty="0" smtClean="0">
                <a:hlinkClick r:id="rId6"/>
              </a:rPr>
              <a:t>-(7-9-11-klassy)/</a:t>
            </a:r>
            <a:r>
              <a:rPr lang="ru-RU" b="1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3334" y="285728"/>
            <a:ext cx="66816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УМК по географии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1207909"/>
            <a:chOff x="-230" y="321"/>
            <a:chExt cx="19200" cy="2040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30" y="321"/>
              <a:ext cx="19200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6" y="594"/>
              <a:ext cx="15732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91" y="321"/>
              <a:ext cx="2889" cy="1372"/>
            </a:xfrm>
            <a:custGeom>
              <a:avLst/>
              <a:gdLst/>
              <a:ahLst/>
              <a:cxnLst>
                <a:cxn ang="0">
                  <a:pos x="2291" y="0"/>
                </a:cxn>
                <a:cxn ang="0">
                  <a:pos x="104" y="0"/>
                </a:cxn>
                <a:cxn ang="0">
                  <a:pos x="64" y="8"/>
                </a:cxn>
                <a:cxn ang="0">
                  <a:pos x="31" y="30"/>
                </a:cxn>
                <a:cxn ang="0">
                  <a:pos x="8" y="63"/>
                </a:cxn>
                <a:cxn ang="0">
                  <a:pos x="0" y="104"/>
                </a:cxn>
                <a:cxn ang="0">
                  <a:pos x="0" y="520"/>
                </a:cxn>
                <a:cxn ang="0">
                  <a:pos x="8" y="560"/>
                </a:cxn>
                <a:cxn ang="0">
                  <a:pos x="31" y="593"/>
                </a:cxn>
                <a:cxn ang="0">
                  <a:pos x="64" y="615"/>
                </a:cxn>
                <a:cxn ang="0">
                  <a:pos x="104" y="624"/>
                </a:cxn>
                <a:cxn ang="0">
                  <a:pos x="2291" y="624"/>
                </a:cxn>
                <a:cxn ang="0">
                  <a:pos x="2332" y="615"/>
                </a:cxn>
                <a:cxn ang="0">
                  <a:pos x="2365" y="593"/>
                </a:cxn>
                <a:cxn ang="0">
                  <a:pos x="2387" y="560"/>
                </a:cxn>
                <a:cxn ang="0">
                  <a:pos x="2395" y="520"/>
                </a:cxn>
                <a:cxn ang="0">
                  <a:pos x="2395" y="104"/>
                </a:cxn>
                <a:cxn ang="0">
                  <a:pos x="2387" y="63"/>
                </a:cxn>
                <a:cxn ang="0">
                  <a:pos x="2365" y="30"/>
                </a:cxn>
                <a:cxn ang="0">
                  <a:pos x="2332" y="8"/>
                </a:cxn>
                <a:cxn ang="0">
                  <a:pos x="2291" y="0"/>
                </a:cxn>
              </a:cxnLst>
              <a:rect l="0" t="0" r="r" b="b"/>
              <a:pathLst>
                <a:path w="2396" h="624">
                  <a:moveTo>
                    <a:pt x="2291" y="0"/>
                  </a:moveTo>
                  <a:lnTo>
                    <a:pt x="104" y="0"/>
                  </a:lnTo>
                  <a:lnTo>
                    <a:pt x="64" y="8"/>
                  </a:lnTo>
                  <a:lnTo>
                    <a:pt x="31" y="30"/>
                  </a:lnTo>
                  <a:lnTo>
                    <a:pt x="8" y="63"/>
                  </a:lnTo>
                  <a:lnTo>
                    <a:pt x="0" y="104"/>
                  </a:lnTo>
                  <a:lnTo>
                    <a:pt x="0" y="520"/>
                  </a:lnTo>
                  <a:lnTo>
                    <a:pt x="8" y="560"/>
                  </a:lnTo>
                  <a:lnTo>
                    <a:pt x="31" y="593"/>
                  </a:lnTo>
                  <a:lnTo>
                    <a:pt x="64" y="615"/>
                  </a:lnTo>
                  <a:lnTo>
                    <a:pt x="104" y="624"/>
                  </a:lnTo>
                  <a:lnTo>
                    <a:pt x="2291" y="624"/>
                  </a:lnTo>
                  <a:lnTo>
                    <a:pt x="2332" y="615"/>
                  </a:lnTo>
                  <a:lnTo>
                    <a:pt x="2365" y="593"/>
                  </a:lnTo>
                  <a:lnTo>
                    <a:pt x="2387" y="560"/>
                  </a:lnTo>
                  <a:lnTo>
                    <a:pt x="2395" y="520"/>
                  </a:lnTo>
                  <a:lnTo>
                    <a:pt x="2395" y="104"/>
                  </a:lnTo>
                  <a:lnTo>
                    <a:pt x="2387" y="63"/>
                  </a:lnTo>
                  <a:lnTo>
                    <a:pt x="2365" y="30"/>
                  </a:lnTo>
                  <a:lnTo>
                    <a:pt x="2332" y="8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600" dirty="0" smtClean="0"/>
                <a:t>5-6 класс</a:t>
              </a:r>
              <a:endParaRPr lang="ru-RU" sz="1600" dirty="0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91" y="606"/>
              <a:ext cx="2729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lnSpc>
                  <a:spcPct val="178000"/>
                </a:lnSpc>
                <a:spcBef>
                  <a:spcPct val="0"/>
                </a:spcBef>
                <a:spcAft>
                  <a:spcPts val="1000"/>
                </a:spcAf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9329" y="1411"/>
              <a:ext cx="9341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7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14414" y="92867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Модуль «Ресурсы и проблемы выбора»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1643050"/>
            <a:ext cx="3571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Задание 1.</a:t>
            </a:r>
          </a:p>
          <a:p>
            <a:pPr algn="just"/>
            <a:r>
              <a:rPr lang="ru-RU" sz="2000" dirty="0" smtClean="0"/>
              <a:t>Подбери синонимы к слову «сберегать»</a:t>
            </a:r>
            <a:endParaRPr lang="ru-RU" sz="2000" dirty="0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214283" y="2714620"/>
            <a:ext cx="3714776" cy="2357455"/>
            <a:chOff x="1680" y="185"/>
            <a:chExt cx="5616" cy="2756"/>
          </a:xfrm>
        </p:grpSpPr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185"/>
              <a:ext cx="5616" cy="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3932" y="548"/>
              <a:ext cx="118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61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беречь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468" y="1210"/>
              <a:ext cx="22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pitchFamily="34" charset="0"/>
                </a:rPr>
                <a:t>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3684" y="1527"/>
              <a:ext cx="16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СБЕРЕГАТЬ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6332" y="1270"/>
              <a:ext cx="22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pitchFamily="34" charset="0"/>
                </a:rPr>
                <a:t>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3227" y="2272"/>
              <a:ext cx="22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pitchFamily="34" charset="0"/>
                </a:rPr>
                <a:t>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5710" y="2272"/>
              <a:ext cx="22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pitchFamily="34" charset="0"/>
                </a:rPr>
                <a:t>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43438" y="171448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Задание 2</a:t>
            </a:r>
          </a:p>
          <a:p>
            <a:pPr algn="just"/>
            <a:r>
              <a:rPr lang="ru-RU" dirty="0" smtClean="0"/>
              <a:t>Оля внесла в таблицу то, что она сможет сберегать</a:t>
            </a: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143372" y="2786059"/>
          <a:ext cx="4786344" cy="2155437"/>
        </p:xfrm>
        <a:graphic>
          <a:graphicData uri="http://schemas.openxmlformats.org/drawingml/2006/table">
            <a:tbl>
              <a:tblPr/>
              <a:tblGrid>
                <a:gridCol w="1247436"/>
                <a:gridCol w="1038579"/>
                <a:gridCol w="1394007"/>
                <a:gridCol w="1106322"/>
              </a:tblGrid>
              <a:tr h="1160864">
                <a:tc>
                  <a:txBody>
                    <a:bodyPr/>
                    <a:lstStyle/>
                    <a:p>
                      <a:pPr marL="125095" marR="11366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Материалы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125095" marR="1104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(вещи</a:t>
                      </a:r>
                      <a:r>
                        <a:rPr lang="ru-RU" sz="1600" b="1" spc="1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125095" marR="1104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предметы)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Личные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2279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ресурсы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12509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Природные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142240" marR="1244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ресурсы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Ценности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910837">
                <a:tc>
                  <a:txBody>
                    <a:bodyPr/>
                    <a:lstStyle/>
                    <a:p>
                      <a:pPr marL="238760" marR="225425" indent="-1270" algn="ctr">
                        <a:lnSpc>
                          <a:spcPct val="10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Microsoft Sans Serif"/>
                          <a:ea typeface="Times New Roman"/>
                          <a:cs typeface="Times New Roman"/>
                        </a:rPr>
                        <a:t>книги </a:t>
                      </a:r>
                    </a:p>
                    <a:p>
                      <a:pPr marL="238760" marR="225425" indent="-1270" algn="ctr">
                        <a:lnSpc>
                          <a:spcPct val="10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Microsoft Sans Serif"/>
                          <a:ea typeface="Times New Roman"/>
                          <a:cs typeface="Times New Roman"/>
                        </a:rPr>
                        <a:t>Одежда</a:t>
                      </a:r>
                    </a:p>
                    <a:p>
                      <a:pPr marL="238760" marR="225425" indent="-1270" algn="ctr">
                        <a:lnSpc>
                          <a:spcPct val="10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Microsoft Sans Serif"/>
                          <a:ea typeface="Times New Roman"/>
                          <a:cs typeface="Times New Roman"/>
                        </a:rPr>
                        <a:t>Планшет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EB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Microsoft Sans Serif"/>
                          <a:ea typeface="Times New Roman"/>
                          <a:cs typeface="Times New Roman"/>
                        </a:rPr>
                        <a:t>Деньги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13055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Microsoft Sans Serif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EB"/>
                    </a:solidFill>
                  </a:tcPr>
                </a:tc>
                <a:tc>
                  <a:txBody>
                    <a:bodyPr/>
                    <a:lstStyle/>
                    <a:p>
                      <a:pPr marL="422275" marR="408940" indent="54610" algn="ctr">
                        <a:lnSpc>
                          <a:spcPct val="10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Microsoft Sans Serif"/>
                          <a:ea typeface="Times New Roman"/>
                          <a:cs typeface="Times New Roman"/>
                        </a:rPr>
                        <a:t>вода </a:t>
                      </a:r>
                    </a:p>
                    <a:p>
                      <a:pPr marL="422275" marR="408940" indent="54610" algn="ctr">
                        <a:lnSpc>
                          <a:spcPct val="10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Microsoft Sans Serif"/>
                          <a:ea typeface="Times New Roman"/>
                          <a:cs typeface="Times New Roman"/>
                        </a:rPr>
                        <a:t>Тепло</a:t>
                      </a:r>
                    </a:p>
                    <a:p>
                      <a:pPr marL="422275" marR="408940" indent="54610" algn="ctr">
                        <a:lnSpc>
                          <a:spcPct val="10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Microsoft Sans Serif"/>
                          <a:ea typeface="Times New Roman"/>
                          <a:cs typeface="Times New Roman"/>
                        </a:rPr>
                        <a:t>Свет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EB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Microsoft Sans Serif"/>
                          <a:ea typeface="Times New Roman"/>
                          <a:cs typeface="Times New Roman"/>
                        </a:rPr>
                        <a:t>Дружба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2860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Microsoft Sans Serif"/>
                          <a:ea typeface="Times New Roman"/>
                          <a:cs typeface="Times New Roman"/>
                        </a:rPr>
                        <a:t>Любовь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EB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57620" y="5214950"/>
            <a:ext cx="52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Приведи примеры, что из перечисленного в таблице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УМЕНЬШИТСЯ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чего, наоборот, станет больше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беречь?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142851"/>
            <a:ext cx="9144000" cy="1000133"/>
            <a:chOff x="0" y="0"/>
            <a:chExt cx="19200" cy="204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47" y="441"/>
              <a:ext cx="265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5" name="AutoShape 5"/>
            <p:cNvSpPr>
              <a:spLocks/>
            </p:cNvSpPr>
            <p:nvPr/>
          </p:nvSpPr>
          <p:spPr bwMode="auto">
            <a:xfrm>
              <a:off x="15000" y="474"/>
              <a:ext cx="2554" cy="653"/>
            </a:xfrm>
            <a:custGeom>
              <a:avLst/>
              <a:gdLst/>
              <a:ahLst/>
              <a:cxnLst>
                <a:cxn ang="0">
                  <a:pos x="2233" y="643"/>
                </a:cxn>
                <a:cxn ang="0">
                  <a:pos x="2333" y="613"/>
                </a:cxn>
                <a:cxn ang="0">
                  <a:pos x="2063" y="558"/>
                </a:cxn>
                <a:cxn ang="0">
                  <a:pos x="2333" y="370"/>
                </a:cxn>
                <a:cxn ang="0">
                  <a:pos x="2229" y="336"/>
                </a:cxn>
                <a:cxn ang="0">
                  <a:pos x="2169" y="421"/>
                </a:cxn>
                <a:cxn ang="0">
                  <a:pos x="2268" y="448"/>
                </a:cxn>
                <a:cxn ang="0">
                  <a:pos x="2278" y="512"/>
                </a:cxn>
                <a:cxn ang="0">
                  <a:pos x="2242" y="550"/>
                </a:cxn>
                <a:cxn ang="0">
                  <a:pos x="2165" y="558"/>
                </a:cxn>
                <a:cxn ang="0">
                  <a:pos x="2388" y="467"/>
                </a:cxn>
                <a:cxn ang="0">
                  <a:pos x="2449" y="129"/>
                </a:cxn>
                <a:cxn ang="0">
                  <a:pos x="921" y="129"/>
                </a:cxn>
                <a:cxn ang="0">
                  <a:pos x="1018" y="129"/>
                </a:cxn>
                <a:cxn ang="0">
                  <a:pos x="1331" y="308"/>
                </a:cxn>
                <a:cxn ang="0">
                  <a:pos x="1234" y="308"/>
                </a:cxn>
                <a:cxn ang="0">
                  <a:pos x="440" y="644"/>
                </a:cxn>
                <a:cxn ang="0">
                  <a:pos x="802" y="417"/>
                </a:cxn>
                <a:cxn ang="0">
                  <a:pos x="822" y="129"/>
                </a:cxn>
                <a:cxn ang="0">
                  <a:pos x="104" y="418"/>
                </a:cxn>
                <a:cxn ang="0">
                  <a:pos x="201" y="379"/>
                </a:cxn>
                <a:cxn ang="0">
                  <a:pos x="104" y="348"/>
                </a:cxn>
                <a:cxn ang="0">
                  <a:pos x="127" y="421"/>
                </a:cxn>
                <a:cxn ang="0">
                  <a:pos x="166" y="459"/>
                </a:cxn>
                <a:cxn ang="0">
                  <a:pos x="192" y="505"/>
                </a:cxn>
                <a:cxn ang="0">
                  <a:pos x="308" y="503"/>
                </a:cxn>
                <a:cxn ang="0">
                  <a:pos x="373" y="125"/>
                </a:cxn>
                <a:cxn ang="0">
                  <a:pos x="296" y="131"/>
                </a:cxn>
                <a:cxn ang="0">
                  <a:pos x="205" y="212"/>
                </a:cxn>
                <a:cxn ang="0">
                  <a:pos x="151" y="330"/>
                </a:cxn>
                <a:cxn ang="0">
                  <a:pos x="238" y="348"/>
                </a:cxn>
                <a:cxn ang="0">
                  <a:pos x="261" y="300"/>
                </a:cxn>
                <a:cxn ang="0">
                  <a:pos x="294" y="223"/>
                </a:cxn>
                <a:cxn ang="0">
                  <a:pos x="344" y="202"/>
                </a:cxn>
                <a:cxn ang="0">
                  <a:pos x="359" y="202"/>
                </a:cxn>
                <a:cxn ang="0">
                  <a:pos x="1563" y="138"/>
                </a:cxn>
                <a:cxn ang="0">
                  <a:pos x="1424" y="330"/>
                </a:cxn>
                <a:cxn ang="0">
                  <a:pos x="1486" y="583"/>
                </a:cxn>
                <a:cxn ang="0">
                  <a:pos x="1694" y="650"/>
                </a:cxn>
                <a:cxn ang="0">
                  <a:pos x="1835" y="564"/>
                </a:cxn>
                <a:cxn ang="0">
                  <a:pos x="1562" y="522"/>
                </a:cxn>
                <a:cxn ang="0">
                  <a:pos x="1529" y="340"/>
                </a:cxn>
                <a:cxn ang="0">
                  <a:pos x="1604" y="219"/>
                </a:cxn>
                <a:cxn ang="0">
                  <a:pos x="1815" y="176"/>
                </a:cxn>
                <a:cxn ang="0">
                  <a:pos x="1768" y="455"/>
                </a:cxn>
                <a:cxn ang="0">
                  <a:pos x="1709" y="549"/>
                </a:cxn>
                <a:cxn ang="0">
                  <a:pos x="1838" y="560"/>
                </a:cxn>
                <a:cxn ang="0">
                  <a:pos x="1656" y="209"/>
                </a:cxn>
                <a:cxn ang="0">
                  <a:pos x="1739" y="245"/>
                </a:cxn>
                <a:cxn ang="0">
                  <a:pos x="1857" y="242"/>
                </a:cxn>
                <a:cxn ang="0">
                  <a:pos x="1021" y="23"/>
                </a:cxn>
                <a:cxn ang="0">
                  <a:pos x="1084" y="96"/>
                </a:cxn>
                <a:cxn ang="0">
                  <a:pos x="1187" y="87"/>
                </a:cxn>
                <a:cxn ang="0">
                  <a:pos x="1113" y="50"/>
                </a:cxn>
                <a:cxn ang="0">
                  <a:pos x="1071" y="22"/>
                </a:cxn>
                <a:cxn ang="0">
                  <a:pos x="1186" y="12"/>
                </a:cxn>
                <a:cxn ang="0">
                  <a:pos x="1152" y="48"/>
                </a:cxn>
                <a:cxn ang="0">
                  <a:pos x="1233" y="23"/>
                </a:cxn>
              </a:cxnLst>
              <a:rect l="0" t="0" r="r" b="b"/>
              <a:pathLst>
                <a:path w="2554" h="653">
                  <a:moveTo>
                    <a:pt x="2063" y="129"/>
                  </a:moveTo>
                  <a:lnTo>
                    <a:pt x="1959" y="129"/>
                  </a:lnTo>
                  <a:lnTo>
                    <a:pt x="1959" y="644"/>
                  </a:lnTo>
                  <a:lnTo>
                    <a:pt x="2202" y="644"/>
                  </a:lnTo>
                  <a:lnTo>
                    <a:pt x="2233" y="643"/>
                  </a:lnTo>
                  <a:lnTo>
                    <a:pt x="2259" y="641"/>
                  </a:lnTo>
                  <a:lnTo>
                    <a:pt x="2282" y="637"/>
                  </a:lnTo>
                  <a:lnTo>
                    <a:pt x="2301" y="632"/>
                  </a:lnTo>
                  <a:lnTo>
                    <a:pt x="2317" y="624"/>
                  </a:lnTo>
                  <a:lnTo>
                    <a:pt x="2333" y="613"/>
                  </a:lnTo>
                  <a:lnTo>
                    <a:pt x="2348" y="599"/>
                  </a:lnTo>
                  <a:lnTo>
                    <a:pt x="2362" y="582"/>
                  </a:lnTo>
                  <a:lnTo>
                    <a:pt x="2374" y="562"/>
                  </a:lnTo>
                  <a:lnTo>
                    <a:pt x="2375" y="558"/>
                  </a:lnTo>
                  <a:lnTo>
                    <a:pt x="2063" y="558"/>
                  </a:lnTo>
                  <a:lnTo>
                    <a:pt x="2063" y="421"/>
                  </a:lnTo>
                  <a:lnTo>
                    <a:pt x="2373" y="421"/>
                  </a:lnTo>
                  <a:lnTo>
                    <a:pt x="2363" y="403"/>
                  </a:lnTo>
                  <a:lnTo>
                    <a:pt x="2349" y="385"/>
                  </a:lnTo>
                  <a:lnTo>
                    <a:pt x="2333" y="370"/>
                  </a:lnTo>
                  <a:lnTo>
                    <a:pt x="2316" y="359"/>
                  </a:lnTo>
                  <a:lnTo>
                    <a:pt x="2297" y="350"/>
                  </a:lnTo>
                  <a:lnTo>
                    <a:pt x="2276" y="343"/>
                  </a:lnTo>
                  <a:lnTo>
                    <a:pt x="2253" y="339"/>
                  </a:lnTo>
                  <a:lnTo>
                    <a:pt x="2229" y="336"/>
                  </a:lnTo>
                  <a:lnTo>
                    <a:pt x="2202" y="335"/>
                  </a:lnTo>
                  <a:lnTo>
                    <a:pt x="2063" y="335"/>
                  </a:lnTo>
                  <a:lnTo>
                    <a:pt x="2063" y="129"/>
                  </a:lnTo>
                  <a:close/>
                  <a:moveTo>
                    <a:pt x="2373" y="421"/>
                  </a:moveTo>
                  <a:lnTo>
                    <a:pt x="2169" y="421"/>
                  </a:lnTo>
                  <a:lnTo>
                    <a:pt x="2198" y="422"/>
                  </a:lnTo>
                  <a:lnTo>
                    <a:pt x="2223" y="426"/>
                  </a:lnTo>
                  <a:lnTo>
                    <a:pt x="2242" y="431"/>
                  </a:lnTo>
                  <a:lnTo>
                    <a:pt x="2257" y="438"/>
                  </a:lnTo>
                  <a:lnTo>
                    <a:pt x="2268" y="448"/>
                  </a:lnTo>
                  <a:lnTo>
                    <a:pt x="2275" y="460"/>
                  </a:lnTo>
                  <a:lnTo>
                    <a:pt x="2280" y="474"/>
                  </a:lnTo>
                  <a:lnTo>
                    <a:pt x="2282" y="490"/>
                  </a:lnTo>
                  <a:lnTo>
                    <a:pt x="2281" y="502"/>
                  </a:lnTo>
                  <a:lnTo>
                    <a:pt x="2278" y="512"/>
                  </a:lnTo>
                  <a:lnTo>
                    <a:pt x="2273" y="522"/>
                  </a:lnTo>
                  <a:lnTo>
                    <a:pt x="2267" y="531"/>
                  </a:lnTo>
                  <a:lnTo>
                    <a:pt x="2259" y="539"/>
                  </a:lnTo>
                  <a:lnTo>
                    <a:pt x="2251" y="545"/>
                  </a:lnTo>
                  <a:lnTo>
                    <a:pt x="2242" y="550"/>
                  </a:lnTo>
                  <a:lnTo>
                    <a:pt x="2233" y="553"/>
                  </a:lnTo>
                  <a:lnTo>
                    <a:pt x="2221" y="555"/>
                  </a:lnTo>
                  <a:lnTo>
                    <a:pt x="2206" y="556"/>
                  </a:lnTo>
                  <a:lnTo>
                    <a:pt x="2187" y="557"/>
                  </a:lnTo>
                  <a:lnTo>
                    <a:pt x="2165" y="558"/>
                  </a:lnTo>
                  <a:lnTo>
                    <a:pt x="2375" y="558"/>
                  </a:lnTo>
                  <a:lnTo>
                    <a:pt x="2382" y="540"/>
                  </a:lnTo>
                  <a:lnTo>
                    <a:pt x="2387" y="517"/>
                  </a:lnTo>
                  <a:lnTo>
                    <a:pt x="2389" y="492"/>
                  </a:lnTo>
                  <a:lnTo>
                    <a:pt x="2388" y="467"/>
                  </a:lnTo>
                  <a:lnTo>
                    <a:pt x="2383" y="444"/>
                  </a:lnTo>
                  <a:lnTo>
                    <a:pt x="2374" y="423"/>
                  </a:lnTo>
                  <a:lnTo>
                    <a:pt x="2373" y="421"/>
                  </a:lnTo>
                  <a:close/>
                  <a:moveTo>
                    <a:pt x="2553" y="129"/>
                  </a:moveTo>
                  <a:lnTo>
                    <a:pt x="2449" y="129"/>
                  </a:lnTo>
                  <a:lnTo>
                    <a:pt x="2449" y="644"/>
                  </a:lnTo>
                  <a:lnTo>
                    <a:pt x="2553" y="644"/>
                  </a:lnTo>
                  <a:lnTo>
                    <a:pt x="2553" y="129"/>
                  </a:lnTo>
                  <a:close/>
                  <a:moveTo>
                    <a:pt x="1018" y="129"/>
                  </a:moveTo>
                  <a:lnTo>
                    <a:pt x="921" y="129"/>
                  </a:lnTo>
                  <a:lnTo>
                    <a:pt x="921" y="644"/>
                  </a:lnTo>
                  <a:lnTo>
                    <a:pt x="1025" y="644"/>
                  </a:lnTo>
                  <a:lnTo>
                    <a:pt x="1132" y="472"/>
                  </a:lnTo>
                  <a:lnTo>
                    <a:pt x="1018" y="472"/>
                  </a:lnTo>
                  <a:lnTo>
                    <a:pt x="1018" y="129"/>
                  </a:lnTo>
                  <a:close/>
                  <a:moveTo>
                    <a:pt x="1331" y="308"/>
                  </a:moveTo>
                  <a:lnTo>
                    <a:pt x="1234" y="308"/>
                  </a:lnTo>
                  <a:lnTo>
                    <a:pt x="1234" y="644"/>
                  </a:lnTo>
                  <a:lnTo>
                    <a:pt x="1331" y="644"/>
                  </a:lnTo>
                  <a:lnTo>
                    <a:pt x="1331" y="308"/>
                  </a:lnTo>
                  <a:close/>
                  <a:moveTo>
                    <a:pt x="1331" y="129"/>
                  </a:moveTo>
                  <a:lnTo>
                    <a:pt x="1227" y="129"/>
                  </a:lnTo>
                  <a:lnTo>
                    <a:pt x="1018" y="472"/>
                  </a:lnTo>
                  <a:lnTo>
                    <a:pt x="1132" y="472"/>
                  </a:lnTo>
                  <a:lnTo>
                    <a:pt x="1234" y="308"/>
                  </a:lnTo>
                  <a:lnTo>
                    <a:pt x="1331" y="308"/>
                  </a:lnTo>
                  <a:lnTo>
                    <a:pt x="1331" y="129"/>
                  </a:lnTo>
                  <a:close/>
                  <a:moveTo>
                    <a:pt x="822" y="129"/>
                  </a:moveTo>
                  <a:lnTo>
                    <a:pt x="440" y="129"/>
                  </a:lnTo>
                  <a:lnTo>
                    <a:pt x="440" y="644"/>
                  </a:lnTo>
                  <a:lnTo>
                    <a:pt x="832" y="644"/>
                  </a:lnTo>
                  <a:lnTo>
                    <a:pt x="832" y="557"/>
                  </a:lnTo>
                  <a:lnTo>
                    <a:pt x="544" y="557"/>
                  </a:lnTo>
                  <a:lnTo>
                    <a:pt x="544" y="417"/>
                  </a:lnTo>
                  <a:lnTo>
                    <a:pt x="802" y="417"/>
                  </a:lnTo>
                  <a:lnTo>
                    <a:pt x="802" y="330"/>
                  </a:lnTo>
                  <a:lnTo>
                    <a:pt x="544" y="330"/>
                  </a:lnTo>
                  <a:lnTo>
                    <a:pt x="544" y="216"/>
                  </a:lnTo>
                  <a:lnTo>
                    <a:pt x="822" y="216"/>
                  </a:lnTo>
                  <a:lnTo>
                    <a:pt x="822" y="129"/>
                  </a:lnTo>
                  <a:close/>
                  <a:moveTo>
                    <a:pt x="104" y="129"/>
                  </a:moveTo>
                  <a:lnTo>
                    <a:pt x="0" y="129"/>
                  </a:lnTo>
                  <a:lnTo>
                    <a:pt x="0" y="644"/>
                  </a:lnTo>
                  <a:lnTo>
                    <a:pt x="104" y="644"/>
                  </a:lnTo>
                  <a:lnTo>
                    <a:pt x="104" y="418"/>
                  </a:lnTo>
                  <a:lnTo>
                    <a:pt x="259" y="418"/>
                  </a:lnTo>
                  <a:lnTo>
                    <a:pt x="247" y="405"/>
                  </a:lnTo>
                  <a:lnTo>
                    <a:pt x="233" y="393"/>
                  </a:lnTo>
                  <a:lnTo>
                    <a:pt x="218" y="385"/>
                  </a:lnTo>
                  <a:lnTo>
                    <a:pt x="201" y="379"/>
                  </a:lnTo>
                  <a:lnTo>
                    <a:pt x="214" y="371"/>
                  </a:lnTo>
                  <a:lnTo>
                    <a:pt x="225" y="362"/>
                  </a:lnTo>
                  <a:lnTo>
                    <a:pt x="234" y="354"/>
                  </a:lnTo>
                  <a:lnTo>
                    <a:pt x="238" y="348"/>
                  </a:lnTo>
                  <a:lnTo>
                    <a:pt x="104" y="348"/>
                  </a:lnTo>
                  <a:lnTo>
                    <a:pt x="104" y="129"/>
                  </a:lnTo>
                  <a:close/>
                  <a:moveTo>
                    <a:pt x="259" y="418"/>
                  </a:moveTo>
                  <a:lnTo>
                    <a:pt x="104" y="418"/>
                  </a:lnTo>
                  <a:lnTo>
                    <a:pt x="116" y="419"/>
                  </a:lnTo>
                  <a:lnTo>
                    <a:pt x="127" y="421"/>
                  </a:lnTo>
                  <a:lnTo>
                    <a:pt x="136" y="424"/>
                  </a:lnTo>
                  <a:lnTo>
                    <a:pt x="143" y="428"/>
                  </a:lnTo>
                  <a:lnTo>
                    <a:pt x="150" y="435"/>
                  </a:lnTo>
                  <a:lnTo>
                    <a:pt x="158" y="445"/>
                  </a:lnTo>
                  <a:lnTo>
                    <a:pt x="166" y="459"/>
                  </a:lnTo>
                  <a:lnTo>
                    <a:pt x="176" y="476"/>
                  </a:lnTo>
                  <a:lnTo>
                    <a:pt x="183" y="490"/>
                  </a:lnTo>
                  <a:lnTo>
                    <a:pt x="188" y="498"/>
                  </a:lnTo>
                  <a:lnTo>
                    <a:pt x="189" y="500"/>
                  </a:lnTo>
                  <a:lnTo>
                    <a:pt x="192" y="505"/>
                  </a:lnTo>
                  <a:lnTo>
                    <a:pt x="194" y="509"/>
                  </a:lnTo>
                  <a:lnTo>
                    <a:pt x="195" y="511"/>
                  </a:lnTo>
                  <a:lnTo>
                    <a:pt x="256" y="644"/>
                  </a:lnTo>
                  <a:lnTo>
                    <a:pt x="379" y="644"/>
                  </a:lnTo>
                  <a:lnTo>
                    <a:pt x="308" y="503"/>
                  </a:lnTo>
                  <a:lnTo>
                    <a:pt x="295" y="477"/>
                  </a:lnTo>
                  <a:lnTo>
                    <a:pt x="282" y="454"/>
                  </a:lnTo>
                  <a:lnTo>
                    <a:pt x="270" y="435"/>
                  </a:lnTo>
                  <a:lnTo>
                    <a:pt x="259" y="418"/>
                  </a:lnTo>
                  <a:close/>
                  <a:moveTo>
                    <a:pt x="373" y="125"/>
                  </a:moveTo>
                  <a:lnTo>
                    <a:pt x="366" y="125"/>
                  </a:lnTo>
                  <a:lnTo>
                    <a:pt x="361" y="126"/>
                  </a:lnTo>
                  <a:lnTo>
                    <a:pt x="358" y="126"/>
                  </a:lnTo>
                  <a:lnTo>
                    <a:pt x="325" y="127"/>
                  </a:lnTo>
                  <a:lnTo>
                    <a:pt x="296" y="131"/>
                  </a:lnTo>
                  <a:lnTo>
                    <a:pt x="273" y="137"/>
                  </a:lnTo>
                  <a:lnTo>
                    <a:pt x="254" y="146"/>
                  </a:lnTo>
                  <a:lnTo>
                    <a:pt x="238" y="160"/>
                  </a:lnTo>
                  <a:lnTo>
                    <a:pt x="221" y="182"/>
                  </a:lnTo>
                  <a:lnTo>
                    <a:pt x="205" y="212"/>
                  </a:lnTo>
                  <a:lnTo>
                    <a:pt x="189" y="250"/>
                  </a:lnTo>
                  <a:lnTo>
                    <a:pt x="177" y="280"/>
                  </a:lnTo>
                  <a:lnTo>
                    <a:pt x="167" y="303"/>
                  </a:lnTo>
                  <a:lnTo>
                    <a:pt x="158" y="320"/>
                  </a:lnTo>
                  <a:lnTo>
                    <a:pt x="151" y="330"/>
                  </a:lnTo>
                  <a:lnTo>
                    <a:pt x="143" y="337"/>
                  </a:lnTo>
                  <a:lnTo>
                    <a:pt x="133" y="342"/>
                  </a:lnTo>
                  <a:lnTo>
                    <a:pt x="120" y="346"/>
                  </a:lnTo>
                  <a:lnTo>
                    <a:pt x="104" y="348"/>
                  </a:lnTo>
                  <a:lnTo>
                    <a:pt x="238" y="348"/>
                  </a:lnTo>
                  <a:lnTo>
                    <a:pt x="240" y="345"/>
                  </a:lnTo>
                  <a:lnTo>
                    <a:pt x="246" y="335"/>
                  </a:lnTo>
                  <a:lnTo>
                    <a:pt x="251" y="325"/>
                  </a:lnTo>
                  <a:lnTo>
                    <a:pt x="256" y="313"/>
                  </a:lnTo>
                  <a:lnTo>
                    <a:pt x="261" y="300"/>
                  </a:lnTo>
                  <a:lnTo>
                    <a:pt x="269" y="277"/>
                  </a:lnTo>
                  <a:lnTo>
                    <a:pt x="277" y="259"/>
                  </a:lnTo>
                  <a:lnTo>
                    <a:pt x="283" y="244"/>
                  </a:lnTo>
                  <a:lnTo>
                    <a:pt x="288" y="234"/>
                  </a:lnTo>
                  <a:lnTo>
                    <a:pt x="294" y="223"/>
                  </a:lnTo>
                  <a:lnTo>
                    <a:pt x="302" y="215"/>
                  </a:lnTo>
                  <a:lnTo>
                    <a:pt x="312" y="210"/>
                  </a:lnTo>
                  <a:lnTo>
                    <a:pt x="320" y="206"/>
                  </a:lnTo>
                  <a:lnTo>
                    <a:pt x="331" y="204"/>
                  </a:lnTo>
                  <a:lnTo>
                    <a:pt x="344" y="202"/>
                  </a:lnTo>
                  <a:lnTo>
                    <a:pt x="359" y="202"/>
                  </a:lnTo>
                  <a:lnTo>
                    <a:pt x="373" y="202"/>
                  </a:lnTo>
                  <a:lnTo>
                    <a:pt x="373" y="125"/>
                  </a:lnTo>
                  <a:close/>
                  <a:moveTo>
                    <a:pt x="373" y="202"/>
                  </a:moveTo>
                  <a:lnTo>
                    <a:pt x="359" y="202"/>
                  </a:lnTo>
                  <a:lnTo>
                    <a:pt x="373" y="202"/>
                  </a:lnTo>
                  <a:close/>
                  <a:moveTo>
                    <a:pt x="1661" y="120"/>
                  </a:moveTo>
                  <a:lnTo>
                    <a:pt x="1609" y="124"/>
                  </a:lnTo>
                  <a:lnTo>
                    <a:pt x="1563" y="138"/>
                  </a:lnTo>
                  <a:lnTo>
                    <a:pt x="1522" y="160"/>
                  </a:lnTo>
                  <a:lnTo>
                    <a:pt x="1486" y="191"/>
                  </a:lnTo>
                  <a:lnTo>
                    <a:pt x="1457" y="230"/>
                  </a:lnTo>
                  <a:lnTo>
                    <a:pt x="1436" y="277"/>
                  </a:lnTo>
                  <a:lnTo>
                    <a:pt x="1424" y="330"/>
                  </a:lnTo>
                  <a:lnTo>
                    <a:pt x="1420" y="391"/>
                  </a:lnTo>
                  <a:lnTo>
                    <a:pt x="1424" y="449"/>
                  </a:lnTo>
                  <a:lnTo>
                    <a:pt x="1436" y="500"/>
                  </a:lnTo>
                  <a:lnTo>
                    <a:pt x="1457" y="544"/>
                  </a:lnTo>
                  <a:lnTo>
                    <a:pt x="1486" y="583"/>
                  </a:lnTo>
                  <a:lnTo>
                    <a:pt x="1521" y="613"/>
                  </a:lnTo>
                  <a:lnTo>
                    <a:pt x="1561" y="635"/>
                  </a:lnTo>
                  <a:lnTo>
                    <a:pt x="1606" y="648"/>
                  </a:lnTo>
                  <a:lnTo>
                    <a:pt x="1655" y="653"/>
                  </a:lnTo>
                  <a:lnTo>
                    <a:pt x="1694" y="650"/>
                  </a:lnTo>
                  <a:lnTo>
                    <a:pt x="1730" y="643"/>
                  </a:lnTo>
                  <a:lnTo>
                    <a:pt x="1763" y="630"/>
                  </a:lnTo>
                  <a:lnTo>
                    <a:pt x="1791" y="612"/>
                  </a:lnTo>
                  <a:lnTo>
                    <a:pt x="1816" y="589"/>
                  </a:lnTo>
                  <a:lnTo>
                    <a:pt x="1835" y="564"/>
                  </a:lnTo>
                  <a:lnTo>
                    <a:pt x="1653" y="564"/>
                  </a:lnTo>
                  <a:lnTo>
                    <a:pt x="1627" y="561"/>
                  </a:lnTo>
                  <a:lnTo>
                    <a:pt x="1603" y="554"/>
                  </a:lnTo>
                  <a:lnTo>
                    <a:pt x="1581" y="541"/>
                  </a:lnTo>
                  <a:lnTo>
                    <a:pt x="1562" y="522"/>
                  </a:lnTo>
                  <a:lnTo>
                    <a:pt x="1547" y="498"/>
                  </a:lnTo>
                  <a:lnTo>
                    <a:pt x="1536" y="467"/>
                  </a:lnTo>
                  <a:lnTo>
                    <a:pt x="1529" y="429"/>
                  </a:lnTo>
                  <a:lnTo>
                    <a:pt x="1527" y="383"/>
                  </a:lnTo>
                  <a:lnTo>
                    <a:pt x="1529" y="340"/>
                  </a:lnTo>
                  <a:lnTo>
                    <a:pt x="1536" y="304"/>
                  </a:lnTo>
                  <a:lnTo>
                    <a:pt x="1547" y="274"/>
                  </a:lnTo>
                  <a:lnTo>
                    <a:pt x="1563" y="250"/>
                  </a:lnTo>
                  <a:lnTo>
                    <a:pt x="1582" y="232"/>
                  </a:lnTo>
                  <a:lnTo>
                    <a:pt x="1604" y="219"/>
                  </a:lnTo>
                  <a:lnTo>
                    <a:pt x="1628" y="211"/>
                  </a:lnTo>
                  <a:lnTo>
                    <a:pt x="1656" y="209"/>
                  </a:lnTo>
                  <a:lnTo>
                    <a:pt x="1841" y="209"/>
                  </a:lnTo>
                  <a:lnTo>
                    <a:pt x="1831" y="194"/>
                  </a:lnTo>
                  <a:lnTo>
                    <a:pt x="1815" y="176"/>
                  </a:lnTo>
                  <a:lnTo>
                    <a:pt x="1783" y="151"/>
                  </a:lnTo>
                  <a:lnTo>
                    <a:pt x="1747" y="134"/>
                  </a:lnTo>
                  <a:lnTo>
                    <a:pt x="1706" y="123"/>
                  </a:lnTo>
                  <a:lnTo>
                    <a:pt x="1661" y="120"/>
                  </a:lnTo>
                  <a:close/>
                  <a:moveTo>
                    <a:pt x="1768" y="455"/>
                  </a:moveTo>
                  <a:lnTo>
                    <a:pt x="1760" y="481"/>
                  </a:lnTo>
                  <a:lnTo>
                    <a:pt x="1750" y="504"/>
                  </a:lnTo>
                  <a:lnTo>
                    <a:pt x="1739" y="523"/>
                  </a:lnTo>
                  <a:lnTo>
                    <a:pt x="1725" y="538"/>
                  </a:lnTo>
                  <a:lnTo>
                    <a:pt x="1709" y="549"/>
                  </a:lnTo>
                  <a:lnTo>
                    <a:pt x="1692" y="557"/>
                  </a:lnTo>
                  <a:lnTo>
                    <a:pt x="1673" y="562"/>
                  </a:lnTo>
                  <a:lnTo>
                    <a:pt x="1653" y="564"/>
                  </a:lnTo>
                  <a:lnTo>
                    <a:pt x="1835" y="564"/>
                  </a:lnTo>
                  <a:lnTo>
                    <a:pt x="1838" y="560"/>
                  </a:lnTo>
                  <a:lnTo>
                    <a:pt x="1855" y="526"/>
                  </a:lnTo>
                  <a:lnTo>
                    <a:pt x="1869" y="487"/>
                  </a:lnTo>
                  <a:lnTo>
                    <a:pt x="1768" y="455"/>
                  </a:lnTo>
                  <a:close/>
                  <a:moveTo>
                    <a:pt x="1841" y="209"/>
                  </a:moveTo>
                  <a:lnTo>
                    <a:pt x="1656" y="209"/>
                  </a:lnTo>
                  <a:lnTo>
                    <a:pt x="1676" y="210"/>
                  </a:lnTo>
                  <a:lnTo>
                    <a:pt x="1694" y="215"/>
                  </a:lnTo>
                  <a:lnTo>
                    <a:pt x="1711" y="222"/>
                  </a:lnTo>
                  <a:lnTo>
                    <a:pt x="1726" y="232"/>
                  </a:lnTo>
                  <a:lnTo>
                    <a:pt x="1739" y="245"/>
                  </a:lnTo>
                  <a:lnTo>
                    <a:pt x="1750" y="259"/>
                  </a:lnTo>
                  <a:lnTo>
                    <a:pt x="1758" y="276"/>
                  </a:lnTo>
                  <a:lnTo>
                    <a:pt x="1764" y="295"/>
                  </a:lnTo>
                  <a:lnTo>
                    <a:pt x="1867" y="271"/>
                  </a:lnTo>
                  <a:lnTo>
                    <a:pt x="1857" y="242"/>
                  </a:lnTo>
                  <a:lnTo>
                    <a:pt x="1845" y="216"/>
                  </a:lnTo>
                  <a:lnTo>
                    <a:pt x="1841" y="209"/>
                  </a:lnTo>
                  <a:close/>
                  <a:moveTo>
                    <a:pt x="1065" y="0"/>
                  </a:moveTo>
                  <a:lnTo>
                    <a:pt x="1017" y="0"/>
                  </a:lnTo>
                  <a:lnTo>
                    <a:pt x="1021" y="23"/>
                  </a:lnTo>
                  <a:lnTo>
                    <a:pt x="1027" y="43"/>
                  </a:lnTo>
                  <a:lnTo>
                    <a:pt x="1037" y="60"/>
                  </a:lnTo>
                  <a:lnTo>
                    <a:pt x="1051" y="75"/>
                  </a:lnTo>
                  <a:lnTo>
                    <a:pt x="1066" y="87"/>
                  </a:lnTo>
                  <a:lnTo>
                    <a:pt x="1084" y="96"/>
                  </a:lnTo>
                  <a:lnTo>
                    <a:pt x="1104" y="101"/>
                  </a:lnTo>
                  <a:lnTo>
                    <a:pt x="1127" y="103"/>
                  </a:lnTo>
                  <a:lnTo>
                    <a:pt x="1149" y="101"/>
                  </a:lnTo>
                  <a:lnTo>
                    <a:pt x="1169" y="96"/>
                  </a:lnTo>
                  <a:lnTo>
                    <a:pt x="1187" y="87"/>
                  </a:lnTo>
                  <a:lnTo>
                    <a:pt x="1203" y="75"/>
                  </a:lnTo>
                  <a:lnTo>
                    <a:pt x="1216" y="60"/>
                  </a:lnTo>
                  <a:lnTo>
                    <a:pt x="1221" y="51"/>
                  </a:lnTo>
                  <a:lnTo>
                    <a:pt x="1127" y="51"/>
                  </a:lnTo>
                  <a:lnTo>
                    <a:pt x="1113" y="50"/>
                  </a:lnTo>
                  <a:lnTo>
                    <a:pt x="1101" y="48"/>
                  </a:lnTo>
                  <a:lnTo>
                    <a:pt x="1091" y="44"/>
                  </a:lnTo>
                  <a:lnTo>
                    <a:pt x="1083" y="38"/>
                  </a:lnTo>
                  <a:lnTo>
                    <a:pt x="1076" y="31"/>
                  </a:lnTo>
                  <a:lnTo>
                    <a:pt x="1071" y="22"/>
                  </a:lnTo>
                  <a:lnTo>
                    <a:pt x="1067" y="12"/>
                  </a:lnTo>
                  <a:lnTo>
                    <a:pt x="1065" y="0"/>
                  </a:lnTo>
                  <a:close/>
                  <a:moveTo>
                    <a:pt x="1236" y="0"/>
                  </a:moveTo>
                  <a:lnTo>
                    <a:pt x="1188" y="0"/>
                  </a:lnTo>
                  <a:lnTo>
                    <a:pt x="1186" y="12"/>
                  </a:lnTo>
                  <a:lnTo>
                    <a:pt x="1183" y="22"/>
                  </a:lnTo>
                  <a:lnTo>
                    <a:pt x="1177" y="31"/>
                  </a:lnTo>
                  <a:lnTo>
                    <a:pt x="1171" y="38"/>
                  </a:lnTo>
                  <a:lnTo>
                    <a:pt x="1162" y="44"/>
                  </a:lnTo>
                  <a:lnTo>
                    <a:pt x="1152" y="48"/>
                  </a:lnTo>
                  <a:lnTo>
                    <a:pt x="1140" y="50"/>
                  </a:lnTo>
                  <a:lnTo>
                    <a:pt x="1127" y="51"/>
                  </a:lnTo>
                  <a:lnTo>
                    <a:pt x="1221" y="51"/>
                  </a:lnTo>
                  <a:lnTo>
                    <a:pt x="1226" y="43"/>
                  </a:lnTo>
                  <a:lnTo>
                    <a:pt x="1233" y="23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57" y="888"/>
              <a:ext cx="23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15000" y="594"/>
              <a:ext cx="2554" cy="533"/>
            </a:xfrm>
            <a:custGeom>
              <a:avLst/>
              <a:gdLst/>
              <a:ahLst/>
              <a:cxnLst>
                <a:cxn ang="0">
                  <a:pos x="2449" y="524"/>
                </a:cxn>
                <a:cxn ang="0">
                  <a:pos x="2063" y="215"/>
                </a:cxn>
                <a:cxn ang="0">
                  <a:pos x="2276" y="223"/>
                </a:cxn>
                <a:cxn ang="0">
                  <a:pos x="2349" y="265"/>
                </a:cxn>
                <a:cxn ang="0">
                  <a:pos x="2388" y="347"/>
                </a:cxn>
                <a:cxn ang="0">
                  <a:pos x="2374" y="442"/>
                </a:cxn>
                <a:cxn ang="0">
                  <a:pos x="2317" y="504"/>
                </a:cxn>
                <a:cxn ang="0">
                  <a:pos x="2233" y="523"/>
                </a:cxn>
                <a:cxn ang="0">
                  <a:pos x="921" y="9"/>
                </a:cxn>
                <a:cxn ang="0">
                  <a:pos x="1331" y="9"/>
                </a:cxn>
                <a:cxn ang="0">
                  <a:pos x="1025" y="524"/>
                </a:cxn>
                <a:cxn ang="0">
                  <a:pos x="822" y="9"/>
                </a:cxn>
                <a:cxn ang="0">
                  <a:pos x="802" y="210"/>
                </a:cxn>
                <a:cxn ang="0">
                  <a:pos x="832" y="437"/>
                </a:cxn>
                <a:cxn ang="0">
                  <a:pos x="373" y="5"/>
                </a:cxn>
                <a:cxn ang="0">
                  <a:pos x="331" y="84"/>
                </a:cxn>
                <a:cxn ang="0">
                  <a:pos x="294" y="103"/>
                </a:cxn>
                <a:cxn ang="0">
                  <a:pos x="269" y="157"/>
                </a:cxn>
                <a:cxn ang="0">
                  <a:pos x="246" y="215"/>
                </a:cxn>
                <a:cxn ang="0">
                  <a:pos x="214" y="251"/>
                </a:cxn>
                <a:cxn ang="0">
                  <a:pos x="247" y="285"/>
                </a:cxn>
                <a:cxn ang="0">
                  <a:pos x="295" y="357"/>
                </a:cxn>
                <a:cxn ang="0">
                  <a:pos x="195" y="391"/>
                </a:cxn>
                <a:cxn ang="0">
                  <a:pos x="188" y="378"/>
                </a:cxn>
                <a:cxn ang="0">
                  <a:pos x="158" y="325"/>
                </a:cxn>
                <a:cxn ang="0">
                  <a:pos x="127" y="301"/>
                </a:cxn>
                <a:cxn ang="0">
                  <a:pos x="0" y="524"/>
                </a:cxn>
                <a:cxn ang="0">
                  <a:pos x="120" y="226"/>
                </a:cxn>
                <a:cxn ang="0">
                  <a:pos x="158" y="200"/>
                </a:cxn>
                <a:cxn ang="0">
                  <a:pos x="205" y="92"/>
                </a:cxn>
                <a:cxn ang="0">
                  <a:pos x="273" y="17"/>
                </a:cxn>
                <a:cxn ang="0">
                  <a:pos x="361" y="6"/>
                </a:cxn>
                <a:cxn ang="0">
                  <a:pos x="1706" y="3"/>
                </a:cxn>
                <a:cxn ang="0">
                  <a:pos x="1831" y="74"/>
                </a:cxn>
                <a:cxn ang="0">
                  <a:pos x="1764" y="175"/>
                </a:cxn>
                <a:cxn ang="0">
                  <a:pos x="1726" y="112"/>
                </a:cxn>
                <a:cxn ang="0">
                  <a:pos x="1656" y="89"/>
                </a:cxn>
                <a:cxn ang="0">
                  <a:pos x="1563" y="130"/>
                </a:cxn>
                <a:cxn ang="0">
                  <a:pos x="1527" y="263"/>
                </a:cxn>
                <a:cxn ang="0">
                  <a:pos x="1562" y="402"/>
                </a:cxn>
                <a:cxn ang="0">
                  <a:pos x="1653" y="444"/>
                </a:cxn>
                <a:cxn ang="0">
                  <a:pos x="1725" y="418"/>
                </a:cxn>
                <a:cxn ang="0">
                  <a:pos x="1768" y="335"/>
                </a:cxn>
                <a:cxn ang="0">
                  <a:pos x="1816" y="469"/>
                </a:cxn>
                <a:cxn ang="0">
                  <a:pos x="1694" y="530"/>
                </a:cxn>
                <a:cxn ang="0">
                  <a:pos x="1521" y="493"/>
                </a:cxn>
                <a:cxn ang="0">
                  <a:pos x="1424" y="329"/>
                </a:cxn>
                <a:cxn ang="0">
                  <a:pos x="1457" y="110"/>
                </a:cxn>
                <a:cxn ang="0">
                  <a:pos x="1609" y="4"/>
                </a:cxn>
              </a:cxnLst>
              <a:rect l="0" t="0" r="r" b="b"/>
              <a:pathLst>
                <a:path w="2554" h="533">
                  <a:moveTo>
                    <a:pt x="2449" y="9"/>
                  </a:moveTo>
                  <a:lnTo>
                    <a:pt x="2553" y="9"/>
                  </a:lnTo>
                  <a:lnTo>
                    <a:pt x="2553" y="524"/>
                  </a:lnTo>
                  <a:lnTo>
                    <a:pt x="2449" y="524"/>
                  </a:lnTo>
                  <a:lnTo>
                    <a:pt x="2449" y="9"/>
                  </a:lnTo>
                  <a:close/>
                  <a:moveTo>
                    <a:pt x="1959" y="9"/>
                  </a:moveTo>
                  <a:lnTo>
                    <a:pt x="2063" y="9"/>
                  </a:lnTo>
                  <a:lnTo>
                    <a:pt x="2063" y="215"/>
                  </a:lnTo>
                  <a:lnTo>
                    <a:pt x="2202" y="215"/>
                  </a:lnTo>
                  <a:lnTo>
                    <a:pt x="2229" y="216"/>
                  </a:lnTo>
                  <a:lnTo>
                    <a:pt x="2253" y="219"/>
                  </a:lnTo>
                  <a:lnTo>
                    <a:pt x="2276" y="223"/>
                  </a:lnTo>
                  <a:lnTo>
                    <a:pt x="2297" y="230"/>
                  </a:lnTo>
                  <a:lnTo>
                    <a:pt x="2316" y="239"/>
                  </a:lnTo>
                  <a:lnTo>
                    <a:pt x="2333" y="250"/>
                  </a:lnTo>
                  <a:lnTo>
                    <a:pt x="2349" y="265"/>
                  </a:lnTo>
                  <a:lnTo>
                    <a:pt x="2363" y="283"/>
                  </a:lnTo>
                  <a:lnTo>
                    <a:pt x="2374" y="303"/>
                  </a:lnTo>
                  <a:lnTo>
                    <a:pt x="2383" y="324"/>
                  </a:lnTo>
                  <a:lnTo>
                    <a:pt x="2388" y="347"/>
                  </a:lnTo>
                  <a:lnTo>
                    <a:pt x="2389" y="372"/>
                  </a:lnTo>
                  <a:lnTo>
                    <a:pt x="2387" y="397"/>
                  </a:lnTo>
                  <a:lnTo>
                    <a:pt x="2382" y="420"/>
                  </a:lnTo>
                  <a:lnTo>
                    <a:pt x="2374" y="442"/>
                  </a:lnTo>
                  <a:lnTo>
                    <a:pt x="2362" y="462"/>
                  </a:lnTo>
                  <a:lnTo>
                    <a:pt x="2348" y="479"/>
                  </a:lnTo>
                  <a:lnTo>
                    <a:pt x="2333" y="493"/>
                  </a:lnTo>
                  <a:lnTo>
                    <a:pt x="2317" y="504"/>
                  </a:lnTo>
                  <a:lnTo>
                    <a:pt x="2301" y="512"/>
                  </a:lnTo>
                  <a:lnTo>
                    <a:pt x="2282" y="517"/>
                  </a:lnTo>
                  <a:lnTo>
                    <a:pt x="2259" y="521"/>
                  </a:lnTo>
                  <a:lnTo>
                    <a:pt x="2233" y="523"/>
                  </a:lnTo>
                  <a:lnTo>
                    <a:pt x="2202" y="524"/>
                  </a:lnTo>
                  <a:lnTo>
                    <a:pt x="1959" y="524"/>
                  </a:lnTo>
                  <a:lnTo>
                    <a:pt x="1959" y="9"/>
                  </a:lnTo>
                  <a:close/>
                  <a:moveTo>
                    <a:pt x="921" y="9"/>
                  </a:moveTo>
                  <a:lnTo>
                    <a:pt x="1018" y="9"/>
                  </a:lnTo>
                  <a:lnTo>
                    <a:pt x="1018" y="352"/>
                  </a:lnTo>
                  <a:lnTo>
                    <a:pt x="1227" y="9"/>
                  </a:lnTo>
                  <a:lnTo>
                    <a:pt x="1331" y="9"/>
                  </a:lnTo>
                  <a:lnTo>
                    <a:pt x="1331" y="524"/>
                  </a:lnTo>
                  <a:lnTo>
                    <a:pt x="1234" y="524"/>
                  </a:lnTo>
                  <a:lnTo>
                    <a:pt x="1234" y="188"/>
                  </a:lnTo>
                  <a:lnTo>
                    <a:pt x="1025" y="524"/>
                  </a:lnTo>
                  <a:lnTo>
                    <a:pt x="921" y="524"/>
                  </a:lnTo>
                  <a:lnTo>
                    <a:pt x="921" y="9"/>
                  </a:lnTo>
                  <a:close/>
                  <a:moveTo>
                    <a:pt x="440" y="9"/>
                  </a:moveTo>
                  <a:lnTo>
                    <a:pt x="822" y="9"/>
                  </a:lnTo>
                  <a:lnTo>
                    <a:pt x="822" y="96"/>
                  </a:lnTo>
                  <a:lnTo>
                    <a:pt x="544" y="96"/>
                  </a:lnTo>
                  <a:lnTo>
                    <a:pt x="544" y="210"/>
                  </a:lnTo>
                  <a:lnTo>
                    <a:pt x="802" y="210"/>
                  </a:lnTo>
                  <a:lnTo>
                    <a:pt x="802" y="297"/>
                  </a:lnTo>
                  <a:lnTo>
                    <a:pt x="544" y="297"/>
                  </a:lnTo>
                  <a:lnTo>
                    <a:pt x="544" y="437"/>
                  </a:lnTo>
                  <a:lnTo>
                    <a:pt x="832" y="437"/>
                  </a:lnTo>
                  <a:lnTo>
                    <a:pt x="832" y="524"/>
                  </a:lnTo>
                  <a:lnTo>
                    <a:pt x="440" y="524"/>
                  </a:lnTo>
                  <a:lnTo>
                    <a:pt x="440" y="9"/>
                  </a:lnTo>
                  <a:close/>
                  <a:moveTo>
                    <a:pt x="373" y="5"/>
                  </a:moveTo>
                  <a:lnTo>
                    <a:pt x="373" y="82"/>
                  </a:lnTo>
                  <a:lnTo>
                    <a:pt x="359" y="82"/>
                  </a:lnTo>
                  <a:lnTo>
                    <a:pt x="344" y="82"/>
                  </a:lnTo>
                  <a:lnTo>
                    <a:pt x="331" y="84"/>
                  </a:lnTo>
                  <a:lnTo>
                    <a:pt x="320" y="86"/>
                  </a:lnTo>
                  <a:lnTo>
                    <a:pt x="312" y="90"/>
                  </a:lnTo>
                  <a:lnTo>
                    <a:pt x="302" y="95"/>
                  </a:lnTo>
                  <a:lnTo>
                    <a:pt x="294" y="103"/>
                  </a:lnTo>
                  <a:lnTo>
                    <a:pt x="288" y="114"/>
                  </a:lnTo>
                  <a:lnTo>
                    <a:pt x="283" y="124"/>
                  </a:lnTo>
                  <a:lnTo>
                    <a:pt x="277" y="139"/>
                  </a:lnTo>
                  <a:lnTo>
                    <a:pt x="269" y="157"/>
                  </a:lnTo>
                  <a:lnTo>
                    <a:pt x="261" y="180"/>
                  </a:lnTo>
                  <a:lnTo>
                    <a:pt x="256" y="193"/>
                  </a:lnTo>
                  <a:lnTo>
                    <a:pt x="251" y="205"/>
                  </a:lnTo>
                  <a:lnTo>
                    <a:pt x="246" y="215"/>
                  </a:lnTo>
                  <a:lnTo>
                    <a:pt x="240" y="225"/>
                  </a:lnTo>
                  <a:lnTo>
                    <a:pt x="234" y="234"/>
                  </a:lnTo>
                  <a:lnTo>
                    <a:pt x="225" y="242"/>
                  </a:lnTo>
                  <a:lnTo>
                    <a:pt x="214" y="251"/>
                  </a:lnTo>
                  <a:lnTo>
                    <a:pt x="201" y="259"/>
                  </a:lnTo>
                  <a:lnTo>
                    <a:pt x="218" y="265"/>
                  </a:lnTo>
                  <a:lnTo>
                    <a:pt x="233" y="273"/>
                  </a:lnTo>
                  <a:lnTo>
                    <a:pt x="247" y="285"/>
                  </a:lnTo>
                  <a:lnTo>
                    <a:pt x="259" y="298"/>
                  </a:lnTo>
                  <a:lnTo>
                    <a:pt x="270" y="315"/>
                  </a:lnTo>
                  <a:lnTo>
                    <a:pt x="282" y="334"/>
                  </a:lnTo>
                  <a:lnTo>
                    <a:pt x="295" y="357"/>
                  </a:lnTo>
                  <a:lnTo>
                    <a:pt x="308" y="383"/>
                  </a:lnTo>
                  <a:lnTo>
                    <a:pt x="379" y="524"/>
                  </a:lnTo>
                  <a:lnTo>
                    <a:pt x="256" y="524"/>
                  </a:lnTo>
                  <a:lnTo>
                    <a:pt x="195" y="391"/>
                  </a:lnTo>
                  <a:lnTo>
                    <a:pt x="194" y="389"/>
                  </a:lnTo>
                  <a:lnTo>
                    <a:pt x="192" y="385"/>
                  </a:lnTo>
                  <a:lnTo>
                    <a:pt x="189" y="380"/>
                  </a:lnTo>
                  <a:lnTo>
                    <a:pt x="188" y="378"/>
                  </a:lnTo>
                  <a:lnTo>
                    <a:pt x="183" y="370"/>
                  </a:lnTo>
                  <a:lnTo>
                    <a:pt x="176" y="356"/>
                  </a:lnTo>
                  <a:lnTo>
                    <a:pt x="166" y="339"/>
                  </a:lnTo>
                  <a:lnTo>
                    <a:pt x="158" y="325"/>
                  </a:lnTo>
                  <a:lnTo>
                    <a:pt x="150" y="315"/>
                  </a:lnTo>
                  <a:lnTo>
                    <a:pt x="143" y="308"/>
                  </a:lnTo>
                  <a:lnTo>
                    <a:pt x="136" y="304"/>
                  </a:lnTo>
                  <a:lnTo>
                    <a:pt x="127" y="301"/>
                  </a:lnTo>
                  <a:lnTo>
                    <a:pt x="116" y="299"/>
                  </a:lnTo>
                  <a:lnTo>
                    <a:pt x="104" y="298"/>
                  </a:lnTo>
                  <a:lnTo>
                    <a:pt x="104" y="524"/>
                  </a:lnTo>
                  <a:lnTo>
                    <a:pt x="0" y="524"/>
                  </a:lnTo>
                  <a:lnTo>
                    <a:pt x="0" y="9"/>
                  </a:lnTo>
                  <a:lnTo>
                    <a:pt x="104" y="9"/>
                  </a:lnTo>
                  <a:lnTo>
                    <a:pt x="104" y="228"/>
                  </a:lnTo>
                  <a:lnTo>
                    <a:pt x="120" y="226"/>
                  </a:lnTo>
                  <a:lnTo>
                    <a:pt x="133" y="222"/>
                  </a:lnTo>
                  <a:lnTo>
                    <a:pt x="143" y="217"/>
                  </a:lnTo>
                  <a:lnTo>
                    <a:pt x="151" y="210"/>
                  </a:lnTo>
                  <a:lnTo>
                    <a:pt x="158" y="200"/>
                  </a:lnTo>
                  <a:lnTo>
                    <a:pt x="167" y="183"/>
                  </a:lnTo>
                  <a:lnTo>
                    <a:pt x="177" y="160"/>
                  </a:lnTo>
                  <a:lnTo>
                    <a:pt x="189" y="130"/>
                  </a:lnTo>
                  <a:lnTo>
                    <a:pt x="205" y="92"/>
                  </a:lnTo>
                  <a:lnTo>
                    <a:pt x="221" y="62"/>
                  </a:lnTo>
                  <a:lnTo>
                    <a:pt x="238" y="40"/>
                  </a:lnTo>
                  <a:lnTo>
                    <a:pt x="254" y="26"/>
                  </a:lnTo>
                  <a:lnTo>
                    <a:pt x="273" y="17"/>
                  </a:lnTo>
                  <a:lnTo>
                    <a:pt x="296" y="11"/>
                  </a:lnTo>
                  <a:lnTo>
                    <a:pt x="325" y="7"/>
                  </a:lnTo>
                  <a:lnTo>
                    <a:pt x="358" y="6"/>
                  </a:lnTo>
                  <a:lnTo>
                    <a:pt x="361" y="6"/>
                  </a:lnTo>
                  <a:lnTo>
                    <a:pt x="366" y="5"/>
                  </a:lnTo>
                  <a:lnTo>
                    <a:pt x="373" y="5"/>
                  </a:lnTo>
                  <a:close/>
                  <a:moveTo>
                    <a:pt x="1661" y="0"/>
                  </a:moveTo>
                  <a:lnTo>
                    <a:pt x="1706" y="3"/>
                  </a:lnTo>
                  <a:lnTo>
                    <a:pt x="1747" y="14"/>
                  </a:lnTo>
                  <a:lnTo>
                    <a:pt x="1783" y="31"/>
                  </a:lnTo>
                  <a:lnTo>
                    <a:pt x="1815" y="56"/>
                  </a:lnTo>
                  <a:lnTo>
                    <a:pt x="1831" y="74"/>
                  </a:lnTo>
                  <a:lnTo>
                    <a:pt x="1845" y="96"/>
                  </a:lnTo>
                  <a:lnTo>
                    <a:pt x="1857" y="122"/>
                  </a:lnTo>
                  <a:lnTo>
                    <a:pt x="1867" y="151"/>
                  </a:lnTo>
                  <a:lnTo>
                    <a:pt x="1764" y="175"/>
                  </a:lnTo>
                  <a:lnTo>
                    <a:pt x="1758" y="156"/>
                  </a:lnTo>
                  <a:lnTo>
                    <a:pt x="1750" y="140"/>
                  </a:lnTo>
                  <a:lnTo>
                    <a:pt x="1739" y="125"/>
                  </a:lnTo>
                  <a:lnTo>
                    <a:pt x="1726" y="112"/>
                  </a:lnTo>
                  <a:lnTo>
                    <a:pt x="1711" y="102"/>
                  </a:lnTo>
                  <a:lnTo>
                    <a:pt x="1694" y="95"/>
                  </a:lnTo>
                  <a:lnTo>
                    <a:pt x="1676" y="90"/>
                  </a:lnTo>
                  <a:lnTo>
                    <a:pt x="1656" y="89"/>
                  </a:lnTo>
                  <a:lnTo>
                    <a:pt x="1628" y="91"/>
                  </a:lnTo>
                  <a:lnTo>
                    <a:pt x="1604" y="99"/>
                  </a:lnTo>
                  <a:lnTo>
                    <a:pt x="1582" y="112"/>
                  </a:lnTo>
                  <a:lnTo>
                    <a:pt x="1563" y="130"/>
                  </a:lnTo>
                  <a:lnTo>
                    <a:pt x="1547" y="154"/>
                  </a:lnTo>
                  <a:lnTo>
                    <a:pt x="1536" y="184"/>
                  </a:lnTo>
                  <a:lnTo>
                    <a:pt x="1529" y="220"/>
                  </a:lnTo>
                  <a:lnTo>
                    <a:pt x="1527" y="263"/>
                  </a:lnTo>
                  <a:lnTo>
                    <a:pt x="1529" y="309"/>
                  </a:lnTo>
                  <a:lnTo>
                    <a:pt x="1536" y="347"/>
                  </a:lnTo>
                  <a:lnTo>
                    <a:pt x="1547" y="378"/>
                  </a:lnTo>
                  <a:lnTo>
                    <a:pt x="1562" y="402"/>
                  </a:lnTo>
                  <a:lnTo>
                    <a:pt x="1581" y="421"/>
                  </a:lnTo>
                  <a:lnTo>
                    <a:pt x="1603" y="434"/>
                  </a:lnTo>
                  <a:lnTo>
                    <a:pt x="1627" y="441"/>
                  </a:lnTo>
                  <a:lnTo>
                    <a:pt x="1653" y="444"/>
                  </a:lnTo>
                  <a:lnTo>
                    <a:pt x="1673" y="442"/>
                  </a:lnTo>
                  <a:lnTo>
                    <a:pt x="1692" y="437"/>
                  </a:lnTo>
                  <a:lnTo>
                    <a:pt x="1709" y="429"/>
                  </a:lnTo>
                  <a:lnTo>
                    <a:pt x="1725" y="418"/>
                  </a:lnTo>
                  <a:lnTo>
                    <a:pt x="1739" y="403"/>
                  </a:lnTo>
                  <a:lnTo>
                    <a:pt x="1750" y="384"/>
                  </a:lnTo>
                  <a:lnTo>
                    <a:pt x="1760" y="361"/>
                  </a:lnTo>
                  <a:lnTo>
                    <a:pt x="1768" y="335"/>
                  </a:lnTo>
                  <a:lnTo>
                    <a:pt x="1869" y="367"/>
                  </a:lnTo>
                  <a:lnTo>
                    <a:pt x="1855" y="406"/>
                  </a:lnTo>
                  <a:lnTo>
                    <a:pt x="1838" y="440"/>
                  </a:lnTo>
                  <a:lnTo>
                    <a:pt x="1816" y="469"/>
                  </a:lnTo>
                  <a:lnTo>
                    <a:pt x="1791" y="492"/>
                  </a:lnTo>
                  <a:lnTo>
                    <a:pt x="1763" y="510"/>
                  </a:lnTo>
                  <a:lnTo>
                    <a:pt x="1730" y="523"/>
                  </a:lnTo>
                  <a:lnTo>
                    <a:pt x="1694" y="530"/>
                  </a:lnTo>
                  <a:lnTo>
                    <a:pt x="1655" y="533"/>
                  </a:lnTo>
                  <a:lnTo>
                    <a:pt x="1606" y="528"/>
                  </a:lnTo>
                  <a:lnTo>
                    <a:pt x="1561" y="515"/>
                  </a:lnTo>
                  <a:lnTo>
                    <a:pt x="1521" y="493"/>
                  </a:lnTo>
                  <a:lnTo>
                    <a:pt x="1486" y="463"/>
                  </a:lnTo>
                  <a:lnTo>
                    <a:pt x="1457" y="424"/>
                  </a:lnTo>
                  <a:lnTo>
                    <a:pt x="1436" y="380"/>
                  </a:lnTo>
                  <a:lnTo>
                    <a:pt x="1424" y="329"/>
                  </a:lnTo>
                  <a:lnTo>
                    <a:pt x="1420" y="271"/>
                  </a:lnTo>
                  <a:lnTo>
                    <a:pt x="1424" y="210"/>
                  </a:lnTo>
                  <a:lnTo>
                    <a:pt x="1436" y="157"/>
                  </a:lnTo>
                  <a:lnTo>
                    <a:pt x="1457" y="110"/>
                  </a:lnTo>
                  <a:lnTo>
                    <a:pt x="1486" y="71"/>
                  </a:lnTo>
                  <a:lnTo>
                    <a:pt x="1522" y="40"/>
                  </a:lnTo>
                  <a:lnTo>
                    <a:pt x="1563" y="18"/>
                  </a:lnTo>
                  <a:lnTo>
                    <a:pt x="1609" y="4"/>
                  </a:lnTo>
                  <a:lnTo>
                    <a:pt x="1661" y="0"/>
                  </a:lnTo>
                  <a:close/>
                </a:path>
              </a:pathLst>
            </a:custGeom>
            <a:noFill/>
            <a:ln w="9144">
              <a:solidFill>
                <a:srgbClr val="AAB8E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10" y="467"/>
              <a:ext cx="234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5" y="1560"/>
              <a:ext cx="8911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201" y="291"/>
              <a:ext cx="2290" cy="784"/>
            </a:xfrm>
            <a:custGeom>
              <a:avLst/>
              <a:gdLst/>
              <a:ahLst/>
              <a:cxnLst>
                <a:cxn ang="0">
                  <a:pos x="2204" y="0"/>
                </a:cxn>
                <a:cxn ang="0">
                  <a:pos x="84" y="0"/>
                </a:cxn>
                <a:cxn ang="0">
                  <a:pos x="51" y="7"/>
                </a:cxn>
                <a:cxn ang="0">
                  <a:pos x="24" y="25"/>
                </a:cxn>
                <a:cxn ang="0">
                  <a:pos x="6" y="52"/>
                </a:cxn>
                <a:cxn ang="0">
                  <a:pos x="0" y="85"/>
                </a:cxn>
                <a:cxn ang="0">
                  <a:pos x="0" y="424"/>
                </a:cxn>
                <a:cxn ang="0">
                  <a:pos x="6" y="457"/>
                </a:cxn>
                <a:cxn ang="0">
                  <a:pos x="24" y="484"/>
                </a:cxn>
                <a:cxn ang="0">
                  <a:pos x="51" y="503"/>
                </a:cxn>
                <a:cxn ang="0">
                  <a:pos x="84" y="509"/>
                </a:cxn>
                <a:cxn ang="0">
                  <a:pos x="2204" y="509"/>
                </a:cxn>
                <a:cxn ang="0">
                  <a:pos x="2237" y="503"/>
                </a:cxn>
                <a:cxn ang="0">
                  <a:pos x="2264" y="484"/>
                </a:cxn>
                <a:cxn ang="0">
                  <a:pos x="2283" y="457"/>
                </a:cxn>
                <a:cxn ang="0">
                  <a:pos x="2289" y="424"/>
                </a:cxn>
                <a:cxn ang="0">
                  <a:pos x="2289" y="85"/>
                </a:cxn>
                <a:cxn ang="0">
                  <a:pos x="2283" y="52"/>
                </a:cxn>
                <a:cxn ang="0">
                  <a:pos x="2264" y="25"/>
                </a:cxn>
                <a:cxn ang="0">
                  <a:pos x="2237" y="7"/>
                </a:cxn>
                <a:cxn ang="0">
                  <a:pos x="2204" y="0"/>
                </a:cxn>
              </a:cxnLst>
              <a:rect l="0" t="0" r="r" b="b"/>
              <a:pathLst>
                <a:path w="2290" h="509">
                  <a:moveTo>
                    <a:pt x="2204" y="0"/>
                  </a:moveTo>
                  <a:lnTo>
                    <a:pt x="84" y="0"/>
                  </a:lnTo>
                  <a:lnTo>
                    <a:pt x="51" y="7"/>
                  </a:lnTo>
                  <a:lnTo>
                    <a:pt x="24" y="25"/>
                  </a:lnTo>
                  <a:lnTo>
                    <a:pt x="6" y="52"/>
                  </a:lnTo>
                  <a:lnTo>
                    <a:pt x="0" y="85"/>
                  </a:lnTo>
                  <a:lnTo>
                    <a:pt x="0" y="424"/>
                  </a:lnTo>
                  <a:lnTo>
                    <a:pt x="6" y="457"/>
                  </a:lnTo>
                  <a:lnTo>
                    <a:pt x="24" y="484"/>
                  </a:lnTo>
                  <a:lnTo>
                    <a:pt x="51" y="503"/>
                  </a:lnTo>
                  <a:lnTo>
                    <a:pt x="84" y="509"/>
                  </a:lnTo>
                  <a:lnTo>
                    <a:pt x="2204" y="509"/>
                  </a:lnTo>
                  <a:lnTo>
                    <a:pt x="2237" y="503"/>
                  </a:lnTo>
                  <a:lnTo>
                    <a:pt x="2264" y="484"/>
                  </a:lnTo>
                  <a:lnTo>
                    <a:pt x="2283" y="457"/>
                  </a:lnTo>
                  <a:lnTo>
                    <a:pt x="2289" y="424"/>
                  </a:lnTo>
                  <a:lnTo>
                    <a:pt x="2289" y="85"/>
                  </a:lnTo>
                  <a:lnTo>
                    <a:pt x="2283" y="52"/>
                  </a:lnTo>
                  <a:lnTo>
                    <a:pt x="2264" y="25"/>
                  </a:lnTo>
                  <a:lnTo>
                    <a:pt x="2237" y="7"/>
                  </a:lnTo>
                  <a:lnTo>
                    <a:pt x="2204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7 класс</a:t>
              </a:r>
              <a:endParaRPr lang="ru-RU" dirty="0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23" y="157"/>
              <a:ext cx="224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57224" y="1285861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Модуль «Как подготовиться к поездке в зарубежную страну»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5" y="1785927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Способы сэкономить в путешествии</a:t>
            </a:r>
          </a:p>
          <a:p>
            <a:pPr algn="just"/>
            <a:r>
              <a:rPr lang="ru-RU" sz="2000" b="1" u="heavy" dirty="0" smtClean="0">
                <a:latin typeface="Times New Roman" pitchFamily="18" charset="0"/>
                <a:cs typeface="Times New Roman" pitchFamily="18" charset="0"/>
              </a:rPr>
              <a:t>Задание (кейс):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Маша на летние каникулы вместе с родителями отправляется в путешествие по странам Европы (можно указать конкретные страны).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из приведенных ниже советов помогут семье сэкономить бюджет? Каждый ответ обоснуйте.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3857628"/>
            <a:ext cx="57864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Знакомьтесь с национальной кухней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Выбирайте местные и сезонные блюда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Покупайте сувениры в туристических местах и в аэропорту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оформляйте туристическую страховку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едете в Европу, будет выгоднее взять с собой доллары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90500" y="1"/>
            <a:ext cx="8667780" cy="1285860"/>
            <a:chOff x="0" y="0"/>
            <a:chExt cx="19200" cy="21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2137"/>
            </a:xfrm>
            <a:prstGeom prst="rect">
              <a:avLst/>
            </a:prstGeom>
            <a:noFill/>
          </p:spPr>
        </p:pic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91" y="321"/>
              <a:ext cx="2335" cy="1029"/>
            </a:xfrm>
            <a:custGeom>
              <a:avLst/>
              <a:gdLst/>
              <a:ahLst/>
              <a:cxnLst>
                <a:cxn ang="0">
                  <a:pos x="2291" y="0"/>
                </a:cxn>
                <a:cxn ang="0">
                  <a:pos x="104" y="0"/>
                </a:cxn>
                <a:cxn ang="0">
                  <a:pos x="64" y="8"/>
                </a:cxn>
                <a:cxn ang="0">
                  <a:pos x="31" y="30"/>
                </a:cxn>
                <a:cxn ang="0">
                  <a:pos x="8" y="63"/>
                </a:cxn>
                <a:cxn ang="0">
                  <a:pos x="0" y="104"/>
                </a:cxn>
                <a:cxn ang="0">
                  <a:pos x="0" y="520"/>
                </a:cxn>
                <a:cxn ang="0">
                  <a:pos x="8" y="560"/>
                </a:cxn>
                <a:cxn ang="0">
                  <a:pos x="31" y="593"/>
                </a:cxn>
                <a:cxn ang="0">
                  <a:pos x="64" y="615"/>
                </a:cxn>
                <a:cxn ang="0">
                  <a:pos x="104" y="624"/>
                </a:cxn>
                <a:cxn ang="0">
                  <a:pos x="2291" y="624"/>
                </a:cxn>
                <a:cxn ang="0">
                  <a:pos x="2332" y="615"/>
                </a:cxn>
                <a:cxn ang="0">
                  <a:pos x="2365" y="593"/>
                </a:cxn>
                <a:cxn ang="0">
                  <a:pos x="2387" y="560"/>
                </a:cxn>
                <a:cxn ang="0">
                  <a:pos x="2395" y="520"/>
                </a:cxn>
                <a:cxn ang="0">
                  <a:pos x="2395" y="104"/>
                </a:cxn>
                <a:cxn ang="0">
                  <a:pos x="2387" y="63"/>
                </a:cxn>
                <a:cxn ang="0">
                  <a:pos x="2365" y="30"/>
                </a:cxn>
                <a:cxn ang="0">
                  <a:pos x="2332" y="8"/>
                </a:cxn>
                <a:cxn ang="0">
                  <a:pos x="2291" y="0"/>
                </a:cxn>
              </a:cxnLst>
              <a:rect l="0" t="0" r="r" b="b"/>
              <a:pathLst>
                <a:path w="2396" h="624">
                  <a:moveTo>
                    <a:pt x="2291" y="0"/>
                  </a:moveTo>
                  <a:lnTo>
                    <a:pt x="104" y="0"/>
                  </a:lnTo>
                  <a:lnTo>
                    <a:pt x="64" y="8"/>
                  </a:lnTo>
                  <a:lnTo>
                    <a:pt x="31" y="30"/>
                  </a:lnTo>
                  <a:lnTo>
                    <a:pt x="8" y="63"/>
                  </a:lnTo>
                  <a:lnTo>
                    <a:pt x="0" y="104"/>
                  </a:lnTo>
                  <a:lnTo>
                    <a:pt x="0" y="520"/>
                  </a:lnTo>
                  <a:lnTo>
                    <a:pt x="8" y="560"/>
                  </a:lnTo>
                  <a:lnTo>
                    <a:pt x="31" y="593"/>
                  </a:lnTo>
                  <a:lnTo>
                    <a:pt x="64" y="615"/>
                  </a:lnTo>
                  <a:lnTo>
                    <a:pt x="104" y="624"/>
                  </a:lnTo>
                  <a:lnTo>
                    <a:pt x="2291" y="624"/>
                  </a:lnTo>
                  <a:lnTo>
                    <a:pt x="2332" y="615"/>
                  </a:lnTo>
                  <a:lnTo>
                    <a:pt x="2365" y="593"/>
                  </a:lnTo>
                  <a:lnTo>
                    <a:pt x="2387" y="560"/>
                  </a:lnTo>
                  <a:lnTo>
                    <a:pt x="2395" y="520"/>
                  </a:lnTo>
                  <a:lnTo>
                    <a:pt x="2395" y="104"/>
                  </a:lnTo>
                  <a:lnTo>
                    <a:pt x="2387" y="63"/>
                  </a:lnTo>
                  <a:lnTo>
                    <a:pt x="2365" y="30"/>
                  </a:lnTo>
                  <a:lnTo>
                    <a:pt x="2332" y="8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8-9 класс</a:t>
              </a:r>
              <a:endParaRPr lang="ru-RU" dirty="0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91" y="321"/>
              <a:ext cx="2396" cy="62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" y="63"/>
                </a:cxn>
                <a:cxn ang="0">
                  <a:pos x="31" y="30"/>
                </a:cxn>
                <a:cxn ang="0">
                  <a:pos x="64" y="8"/>
                </a:cxn>
                <a:cxn ang="0">
                  <a:pos x="104" y="0"/>
                </a:cxn>
                <a:cxn ang="0">
                  <a:pos x="2291" y="0"/>
                </a:cxn>
                <a:cxn ang="0">
                  <a:pos x="2332" y="8"/>
                </a:cxn>
                <a:cxn ang="0">
                  <a:pos x="2365" y="30"/>
                </a:cxn>
                <a:cxn ang="0">
                  <a:pos x="2387" y="63"/>
                </a:cxn>
                <a:cxn ang="0">
                  <a:pos x="2395" y="104"/>
                </a:cxn>
                <a:cxn ang="0">
                  <a:pos x="2395" y="520"/>
                </a:cxn>
                <a:cxn ang="0">
                  <a:pos x="2387" y="560"/>
                </a:cxn>
                <a:cxn ang="0">
                  <a:pos x="2365" y="593"/>
                </a:cxn>
                <a:cxn ang="0">
                  <a:pos x="2332" y="615"/>
                </a:cxn>
                <a:cxn ang="0">
                  <a:pos x="2291" y="624"/>
                </a:cxn>
                <a:cxn ang="0">
                  <a:pos x="104" y="624"/>
                </a:cxn>
                <a:cxn ang="0">
                  <a:pos x="64" y="615"/>
                </a:cxn>
                <a:cxn ang="0">
                  <a:pos x="31" y="593"/>
                </a:cxn>
                <a:cxn ang="0">
                  <a:pos x="8" y="560"/>
                </a:cxn>
                <a:cxn ang="0">
                  <a:pos x="0" y="520"/>
                </a:cxn>
                <a:cxn ang="0">
                  <a:pos x="0" y="104"/>
                </a:cxn>
              </a:cxnLst>
              <a:rect l="0" t="0" r="r" b="b"/>
              <a:pathLst>
                <a:path w="2396" h="624">
                  <a:moveTo>
                    <a:pt x="0" y="104"/>
                  </a:moveTo>
                  <a:lnTo>
                    <a:pt x="8" y="63"/>
                  </a:lnTo>
                  <a:lnTo>
                    <a:pt x="31" y="30"/>
                  </a:lnTo>
                  <a:lnTo>
                    <a:pt x="64" y="8"/>
                  </a:lnTo>
                  <a:lnTo>
                    <a:pt x="104" y="0"/>
                  </a:lnTo>
                  <a:lnTo>
                    <a:pt x="2291" y="0"/>
                  </a:lnTo>
                  <a:lnTo>
                    <a:pt x="2332" y="8"/>
                  </a:lnTo>
                  <a:lnTo>
                    <a:pt x="2365" y="30"/>
                  </a:lnTo>
                  <a:lnTo>
                    <a:pt x="2387" y="63"/>
                  </a:lnTo>
                  <a:lnTo>
                    <a:pt x="2395" y="104"/>
                  </a:lnTo>
                  <a:lnTo>
                    <a:pt x="2395" y="520"/>
                  </a:lnTo>
                  <a:lnTo>
                    <a:pt x="2387" y="560"/>
                  </a:lnTo>
                  <a:lnTo>
                    <a:pt x="2365" y="593"/>
                  </a:lnTo>
                  <a:lnTo>
                    <a:pt x="2332" y="615"/>
                  </a:lnTo>
                  <a:lnTo>
                    <a:pt x="2291" y="624"/>
                  </a:lnTo>
                  <a:lnTo>
                    <a:pt x="104" y="624"/>
                  </a:lnTo>
                  <a:lnTo>
                    <a:pt x="64" y="615"/>
                  </a:lnTo>
                  <a:lnTo>
                    <a:pt x="31" y="593"/>
                  </a:lnTo>
                  <a:lnTo>
                    <a:pt x="8" y="560"/>
                  </a:lnTo>
                  <a:lnTo>
                    <a:pt x="0" y="52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192">
              <a:solidFill>
                <a:srgbClr val="0048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369" y="450"/>
              <a:ext cx="173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7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9229" y="397"/>
              <a:ext cx="8707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32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ТВОРЧЕСКИЕ ЗАДАНИЯ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90500" y="0"/>
            <a:ext cx="8667780" cy="1214422"/>
            <a:chOff x="0" y="0"/>
            <a:chExt cx="19200" cy="204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2040"/>
            </a:xfrm>
            <a:prstGeom prst="rect">
              <a:avLst/>
            </a:prstGeom>
            <a:noFill/>
          </p:spPr>
        </p:pic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91" y="321"/>
              <a:ext cx="2335" cy="1029"/>
            </a:xfrm>
            <a:custGeom>
              <a:avLst/>
              <a:gdLst/>
              <a:ahLst/>
              <a:cxnLst>
                <a:cxn ang="0">
                  <a:pos x="2291" y="0"/>
                </a:cxn>
                <a:cxn ang="0">
                  <a:pos x="104" y="0"/>
                </a:cxn>
                <a:cxn ang="0">
                  <a:pos x="64" y="8"/>
                </a:cxn>
                <a:cxn ang="0">
                  <a:pos x="31" y="30"/>
                </a:cxn>
                <a:cxn ang="0">
                  <a:pos x="8" y="63"/>
                </a:cxn>
                <a:cxn ang="0">
                  <a:pos x="0" y="104"/>
                </a:cxn>
                <a:cxn ang="0">
                  <a:pos x="0" y="520"/>
                </a:cxn>
                <a:cxn ang="0">
                  <a:pos x="8" y="560"/>
                </a:cxn>
                <a:cxn ang="0">
                  <a:pos x="31" y="593"/>
                </a:cxn>
                <a:cxn ang="0">
                  <a:pos x="64" y="615"/>
                </a:cxn>
                <a:cxn ang="0">
                  <a:pos x="104" y="624"/>
                </a:cxn>
                <a:cxn ang="0">
                  <a:pos x="2291" y="624"/>
                </a:cxn>
                <a:cxn ang="0">
                  <a:pos x="2332" y="615"/>
                </a:cxn>
                <a:cxn ang="0">
                  <a:pos x="2365" y="593"/>
                </a:cxn>
                <a:cxn ang="0">
                  <a:pos x="2387" y="560"/>
                </a:cxn>
                <a:cxn ang="0">
                  <a:pos x="2395" y="520"/>
                </a:cxn>
                <a:cxn ang="0">
                  <a:pos x="2395" y="104"/>
                </a:cxn>
                <a:cxn ang="0">
                  <a:pos x="2387" y="63"/>
                </a:cxn>
                <a:cxn ang="0">
                  <a:pos x="2365" y="30"/>
                </a:cxn>
                <a:cxn ang="0">
                  <a:pos x="2332" y="8"/>
                </a:cxn>
                <a:cxn ang="0">
                  <a:pos x="2291" y="0"/>
                </a:cxn>
              </a:cxnLst>
              <a:rect l="0" t="0" r="r" b="b"/>
              <a:pathLst>
                <a:path w="2396" h="624">
                  <a:moveTo>
                    <a:pt x="2291" y="0"/>
                  </a:moveTo>
                  <a:lnTo>
                    <a:pt x="104" y="0"/>
                  </a:lnTo>
                  <a:lnTo>
                    <a:pt x="64" y="8"/>
                  </a:lnTo>
                  <a:lnTo>
                    <a:pt x="31" y="30"/>
                  </a:lnTo>
                  <a:lnTo>
                    <a:pt x="8" y="63"/>
                  </a:lnTo>
                  <a:lnTo>
                    <a:pt x="0" y="104"/>
                  </a:lnTo>
                  <a:lnTo>
                    <a:pt x="0" y="520"/>
                  </a:lnTo>
                  <a:lnTo>
                    <a:pt x="8" y="560"/>
                  </a:lnTo>
                  <a:lnTo>
                    <a:pt x="31" y="593"/>
                  </a:lnTo>
                  <a:lnTo>
                    <a:pt x="64" y="615"/>
                  </a:lnTo>
                  <a:lnTo>
                    <a:pt x="104" y="624"/>
                  </a:lnTo>
                  <a:lnTo>
                    <a:pt x="2291" y="624"/>
                  </a:lnTo>
                  <a:lnTo>
                    <a:pt x="2332" y="615"/>
                  </a:lnTo>
                  <a:lnTo>
                    <a:pt x="2365" y="593"/>
                  </a:lnTo>
                  <a:lnTo>
                    <a:pt x="2387" y="560"/>
                  </a:lnTo>
                  <a:lnTo>
                    <a:pt x="2395" y="520"/>
                  </a:lnTo>
                  <a:lnTo>
                    <a:pt x="2395" y="104"/>
                  </a:lnTo>
                  <a:lnTo>
                    <a:pt x="2387" y="63"/>
                  </a:lnTo>
                  <a:lnTo>
                    <a:pt x="2365" y="30"/>
                  </a:lnTo>
                  <a:lnTo>
                    <a:pt x="2332" y="8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8-9 класс</a:t>
              </a:r>
              <a:endParaRPr lang="ru-RU" dirty="0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91" y="321"/>
              <a:ext cx="2396" cy="62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" y="63"/>
                </a:cxn>
                <a:cxn ang="0">
                  <a:pos x="31" y="30"/>
                </a:cxn>
                <a:cxn ang="0">
                  <a:pos x="64" y="8"/>
                </a:cxn>
                <a:cxn ang="0">
                  <a:pos x="104" y="0"/>
                </a:cxn>
                <a:cxn ang="0">
                  <a:pos x="2291" y="0"/>
                </a:cxn>
                <a:cxn ang="0">
                  <a:pos x="2332" y="8"/>
                </a:cxn>
                <a:cxn ang="0">
                  <a:pos x="2365" y="30"/>
                </a:cxn>
                <a:cxn ang="0">
                  <a:pos x="2387" y="63"/>
                </a:cxn>
                <a:cxn ang="0">
                  <a:pos x="2395" y="104"/>
                </a:cxn>
                <a:cxn ang="0">
                  <a:pos x="2395" y="520"/>
                </a:cxn>
                <a:cxn ang="0">
                  <a:pos x="2387" y="560"/>
                </a:cxn>
                <a:cxn ang="0">
                  <a:pos x="2365" y="593"/>
                </a:cxn>
                <a:cxn ang="0">
                  <a:pos x="2332" y="615"/>
                </a:cxn>
                <a:cxn ang="0">
                  <a:pos x="2291" y="624"/>
                </a:cxn>
                <a:cxn ang="0">
                  <a:pos x="104" y="624"/>
                </a:cxn>
                <a:cxn ang="0">
                  <a:pos x="64" y="615"/>
                </a:cxn>
                <a:cxn ang="0">
                  <a:pos x="31" y="593"/>
                </a:cxn>
                <a:cxn ang="0">
                  <a:pos x="8" y="560"/>
                </a:cxn>
                <a:cxn ang="0">
                  <a:pos x="0" y="520"/>
                </a:cxn>
                <a:cxn ang="0">
                  <a:pos x="0" y="104"/>
                </a:cxn>
              </a:cxnLst>
              <a:rect l="0" t="0" r="r" b="b"/>
              <a:pathLst>
                <a:path w="2396" h="624">
                  <a:moveTo>
                    <a:pt x="0" y="104"/>
                  </a:moveTo>
                  <a:lnTo>
                    <a:pt x="8" y="63"/>
                  </a:lnTo>
                  <a:lnTo>
                    <a:pt x="31" y="30"/>
                  </a:lnTo>
                  <a:lnTo>
                    <a:pt x="64" y="8"/>
                  </a:lnTo>
                  <a:lnTo>
                    <a:pt x="104" y="0"/>
                  </a:lnTo>
                  <a:lnTo>
                    <a:pt x="2291" y="0"/>
                  </a:lnTo>
                  <a:lnTo>
                    <a:pt x="2332" y="8"/>
                  </a:lnTo>
                  <a:lnTo>
                    <a:pt x="2365" y="30"/>
                  </a:lnTo>
                  <a:lnTo>
                    <a:pt x="2387" y="63"/>
                  </a:lnTo>
                  <a:lnTo>
                    <a:pt x="2395" y="104"/>
                  </a:lnTo>
                  <a:lnTo>
                    <a:pt x="2395" y="520"/>
                  </a:lnTo>
                  <a:lnTo>
                    <a:pt x="2387" y="560"/>
                  </a:lnTo>
                  <a:lnTo>
                    <a:pt x="2365" y="593"/>
                  </a:lnTo>
                  <a:lnTo>
                    <a:pt x="2332" y="615"/>
                  </a:lnTo>
                  <a:lnTo>
                    <a:pt x="2291" y="624"/>
                  </a:lnTo>
                  <a:lnTo>
                    <a:pt x="104" y="624"/>
                  </a:lnTo>
                  <a:lnTo>
                    <a:pt x="64" y="615"/>
                  </a:lnTo>
                  <a:lnTo>
                    <a:pt x="31" y="593"/>
                  </a:lnTo>
                  <a:lnTo>
                    <a:pt x="8" y="560"/>
                  </a:lnTo>
                  <a:lnTo>
                    <a:pt x="0" y="52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192">
              <a:solidFill>
                <a:srgbClr val="0048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69" y="450"/>
              <a:ext cx="173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7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9229" y="397"/>
              <a:ext cx="8707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32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ТВОРЧЕСКИЕ ЗАДАНИЯ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86182" y="0"/>
            <a:ext cx="478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Творческие задания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114298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Модуль «Финансовое планирование и бюджет»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171448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«Денежные»города. </a:t>
            </a:r>
            <a:r>
              <a:rPr lang="ru-RU" b="1" dirty="0" smtClean="0"/>
              <a:t>Задание.</a:t>
            </a:r>
            <a:r>
              <a:rPr lang="ru-RU" dirty="0" smtClean="0"/>
              <a:t> На контурной карте отметить города</a:t>
            </a:r>
          </a:p>
          <a:p>
            <a:r>
              <a:rPr lang="ru-RU" dirty="0" smtClean="0"/>
              <a:t>и</a:t>
            </a:r>
            <a:r>
              <a:rPr lang="ru-RU" dirty="0" smtClean="0"/>
              <a:t>зображенные на денежных купюрах</a:t>
            </a:r>
            <a:endParaRPr lang="ru-RU" dirty="0"/>
          </a:p>
        </p:txBody>
      </p:sp>
      <p:pic>
        <p:nvPicPr>
          <p:cNvPr id="18" name="image33.jpeg" descr="IMG_2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1665027" cy="1419367"/>
          </a:xfrm>
          <a:prstGeom prst="rect">
            <a:avLst/>
          </a:prstGeom>
        </p:spPr>
      </p:pic>
      <p:pic>
        <p:nvPicPr>
          <p:cNvPr id="19" name="image34.jpeg" descr="IMG_2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8794" y="2357430"/>
            <a:ext cx="1651380" cy="1433015"/>
          </a:xfrm>
          <a:prstGeom prst="rect">
            <a:avLst/>
          </a:prstGeom>
        </p:spPr>
      </p:pic>
      <p:pic>
        <p:nvPicPr>
          <p:cNvPr id="20" name="image35.jpeg" descr="IMG_2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82" y="3786190"/>
            <a:ext cx="1514902" cy="1392072"/>
          </a:xfrm>
          <a:prstGeom prst="rect">
            <a:avLst/>
          </a:prstGeom>
        </p:spPr>
      </p:pic>
      <p:pic>
        <p:nvPicPr>
          <p:cNvPr id="21" name="image36.jpeg" descr="IMG_2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0232" y="3857628"/>
            <a:ext cx="1364776" cy="1364776"/>
          </a:xfrm>
          <a:prstGeom prst="rect">
            <a:avLst/>
          </a:prstGeom>
        </p:spPr>
      </p:pic>
      <p:pic>
        <p:nvPicPr>
          <p:cNvPr id="22" name="image37.jpeg" descr="IMG_2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5214950"/>
            <a:ext cx="1665027" cy="1433014"/>
          </a:xfrm>
          <a:prstGeom prst="rect">
            <a:avLst/>
          </a:prstGeom>
        </p:spPr>
      </p:pic>
      <p:pic>
        <p:nvPicPr>
          <p:cNvPr id="23" name="image38.jpeg" descr="IMG_2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28794" y="5286388"/>
            <a:ext cx="1583140" cy="1364776"/>
          </a:xfrm>
          <a:prstGeom prst="rect">
            <a:avLst/>
          </a:prstGeom>
        </p:spPr>
      </p:pic>
      <p:pic>
        <p:nvPicPr>
          <p:cNvPr id="24" name="image40.jpeg" descr="IMG_25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71498" y="2285992"/>
            <a:ext cx="5172502" cy="2729552"/>
          </a:xfrm>
          <a:prstGeom prst="rect">
            <a:avLst/>
          </a:prstGeom>
        </p:spPr>
      </p:pic>
      <p:pic>
        <p:nvPicPr>
          <p:cNvPr id="25" name="image39.jpeg" descr="IMG_2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86182" y="5214950"/>
            <a:ext cx="1596788" cy="14057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"/>
            <a:ext cx="9144000" cy="928669"/>
            <a:chOff x="0" y="0"/>
            <a:chExt cx="19200" cy="204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200" cy="2040"/>
            </a:xfrm>
            <a:prstGeom prst="rect">
              <a:avLst/>
            </a:prstGeom>
            <a:noFill/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91" y="0"/>
              <a:ext cx="2487" cy="1302"/>
            </a:xfrm>
            <a:custGeom>
              <a:avLst/>
              <a:gdLst/>
              <a:ahLst/>
              <a:cxnLst>
                <a:cxn ang="0">
                  <a:pos x="2383" y="0"/>
                </a:cxn>
                <a:cxn ang="0">
                  <a:pos x="104" y="0"/>
                </a:cxn>
                <a:cxn ang="0">
                  <a:pos x="64" y="8"/>
                </a:cxn>
                <a:cxn ang="0">
                  <a:pos x="31" y="30"/>
                </a:cxn>
                <a:cxn ang="0">
                  <a:pos x="8" y="63"/>
                </a:cxn>
                <a:cxn ang="0">
                  <a:pos x="0" y="104"/>
                </a:cxn>
                <a:cxn ang="0">
                  <a:pos x="0" y="520"/>
                </a:cxn>
                <a:cxn ang="0">
                  <a:pos x="8" y="560"/>
                </a:cxn>
                <a:cxn ang="0">
                  <a:pos x="31" y="593"/>
                </a:cxn>
                <a:cxn ang="0">
                  <a:pos x="64" y="615"/>
                </a:cxn>
                <a:cxn ang="0">
                  <a:pos x="104" y="624"/>
                </a:cxn>
                <a:cxn ang="0">
                  <a:pos x="2383" y="624"/>
                </a:cxn>
                <a:cxn ang="0">
                  <a:pos x="2423" y="615"/>
                </a:cxn>
                <a:cxn ang="0">
                  <a:pos x="2456" y="593"/>
                </a:cxn>
                <a:cxn ang="0">
                  <a:pos x="2478" y="560"/>
                </a:cxn>
                <a:cxn ang="0">
                  <a:pos x="2487" y="520"/>
                </a:cxn>
                <a:cxn ang="0">
                  <a:pos x="2487" y="104"/>
                </a:cxn>
                <a:cxn ang="0">
                  <a:pos x="2478" y="63"/>
                </a:cxn>
                <a:cxn ang="0">
                  <a:pos x="2456" y="30"/>
                </a:cxn>
                <a:cxn ang="0">
                  <a:pos x="2423" y="8"/>
                </a:cxn>
                <a:cxn ang="0">
                  <a:pos x="2383" y="0"/>
                </a:cxn>
              </a:cxnLst>
              <a:rect l="0" t="0" r="r" b="b"/>
              <a:pathLst>
                <a:path w="2487" h="624">
                  <a:moveTo>
                    <a:pt x="2383" y="0"/>
                  </a:moveTo>
                  <a:lnTo>
                    <a:pt x="104" y="0"/>
                  </a:lnTo>
                  <a:lnTo>
                    <a:pt x="64" y="8"/>
                  </a:lnTo>
                  <a:lnTo>
                    <a:pt x="31" y="30"/>
                  </a:lnTo>
                  <a:lnTo>
                    <a:pt x="8" y="63"/>
                  </a:lnTo>
                  <a:lnTo>
                    <a:pt x="0" y="104"/>
                  </a:lnTo>
                  <a:lnTo>
                    <a:pt x="0" y="520"/>
                  </a:lnTo>
                  <a:lnTo>
                    <a:pt x="8" y="560"/>
                  </a:lnTo>
                  <a:lnTo>
                    <a:pt x="31" y="593"/>
                  </a:lnTo>
                  <a:lnTo>
                    <a:pt x="64" y="615"/>
                  </a:lnTo>
                  <a:lnTo>
                    <a:pt x="104" y="624"/>
                  </a:lnTo>
                  <a:lnTo>
                    <a:pt x="2383" y="624"/>
                  </a:lnTo>
                  <a:lnTo>
                    <a:pt x="2423" y="615"/>
                  </a:lnTo>
                  <a:lnTo>
                    <a:pt x="2456" y="593"/>
                  </a:lnTo>
                  <a:lnTo>
                    <a:pt x="2478" y="560"/>
                  </a:lnTo>
                  <a:lnTo>
                    <a:pt x="2487" y="520"/>
                  </a:lnTo>
                  <a:lnTo>
                    <a:pt x="2487" y="104"/>
                  </a:lnTo>
                  <a:lnTo>
                    <a:pt x="2478" y="63"/>
                  </a:lnTo>
                  <a:lnTo>
                    <a:pt x="2456" y="30"/>
                  </a:lnTo>
                  <a:lnTo>
                    <a:pt x="2423" y="8"/>
                  </a:lnTo>
                  <a:lnTo>
                    <a:pt x="2383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10-11 класс</a:t>
              </a:r>
              <a:endParaRPr lang="ru-RU" dirty="0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91" y="321"/>
              <a:ext cx="2487" cy="62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" y="63"/>
                </a:cxn>
                <a:cxn ang="0">
                  <a:pos x="31" y="30"/>
                </a:cxn>
                <a:cxn ang="0">
                  <a:pos x="64" y="8"/>
                </a:cxn>
                <a:cxn ang="0">
                  <a:pos x="104" y="0"/>
                </a:cxn>
                <a:cxn ang="0">
                  <a:pos x="2383" y="0"/>
                </a:cxn>
                <a:cxn ang="0">
                  <a:pos x="2423" y="8"/>
                </a:cxn>
                <a:cxn ang="0">
                  <a:pos x="2456" y="30"/>
                </a:cxn>
                <a:cxn ang="0">
                  <a:pos x="2478" y="63"/>
                </a:cxn>
                <a:cxn ang="0">
                  <a:pos x="2487" y="104"/>
                </a:cxn>
                <a:cxn ang="0">
                  <a:pos x="2487" y="520"/>
                </a:cxn>
                <a:cxn ang="0">
                  <a:pos x="2478" y="560"/>
                </a:cxn>
                <a:cxn ang="0">
                  <a:pos x="2456" y="593"/>
                </a:cxn>
                <a:cxn ang="0">
                  <a:pos x="2423" y="615"/>
                </a:cxn>
                <a:cxn ang="0">
                  <a:pos x="2383" y="624"/>
                </a:cxn>
                <a:cxn ang="0">
                  <a:pos x="104" y="624"/>
                </a:cxn>
                <a:cxn ang="0">
                  <a:pos x="64" y="615"/>
                </a:cxn>
                <a:cxn ang="0">
                  <a:pos x="31" y="593"/>
                </a:cxn>
                <a:cxn ang="0">
                  <a:pos x="8" y="560"/>
                </a:cxn>
                <a:cxn ang="0">
                  <a:pos x="0" y="520"/>
                </a:cxn>
                <a:cxn ang="0">
                  <a:pos x="0" y="104"/>
                </a:cxn>
              </a:cxnLst>
              <a:rect l="0" t="0" r="r" b="b"/>
              <a:pathLst>
                <a:path w="2487" h="624">
                  <a:moveTo>
                    <a:pt x="0" y="104"/>
                  </a:moveTo>
                  <a:lnTo>
                    <a:pt x="8" y="63"/>
                  </a:lnTo>
                  <a:lnTo>
                    <a:pt x="31" y="30"/>
                  </a:lnTo>
                  <a:lnTo>
                    <a:pt x="64" y="8"/>
                  </a:lnTo>
                  <a:lnTo>
                    <a:pt x="104" y="0"/>
                  </a:lnTo>
                  <a:lnTo>
                    <a:pt x="2383" y="0"/>
                  </a:lnTo>
                  <a:lnTo>
                    <a:pt x="2423" y="8"/>
                  </a:lnTo>
                  <a:lnTo>
                    <a:pt x="2456" y="30"/>
                  </a:lnTo>
                  <a:lnTo>
                    <a:pt x="2478" y="63"/>
                  </a:lnTo>
                  <a:lnTo>
                    <a:pt x="2487" y="104"/>
                  </a:lnTo>
                  <a:lnTo>
                    <a:pt x="2487" y="520"/>
                  </a:lnTo>
                  <a:lnTo>
                    <a:pt x="2478" y="560"/>
                  </a:lnTo>
                  <a:lnTo>
                    <a:pt x="2456" y="593"/>
                  </a:lnTo>
                  <a:lnTo>
                    <a:pt x="2423" y="615"/>
                  </a:lnTo>
                  <a:lnTo>
                    <a:pt x="2383" y="624"/>
                  </a:lnTo>
                  <a:lnTo>
                    <a:pt x="104" y="624"/>
                  </a:lnTo>
                  <a:lnTo>
                    <a:pt x="64" y="615"/>
                  </a:lnTo>
                  <a:lnTo>
                    <a:pt x="31" y="593"/>
                  </a:lnTo>
                  <a:lnTo>
                    <a:pt x="8" y="560"/>
                  </a:lnTo>
                  <a:lnTo>
                    <a:pt x="0" y="52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192">
              <a:solidFill>
                <a:srgbClr val="0048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66" y="422"/>
              <a:ext cx="2155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7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icrosoft Sans Serif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441" y="398"/>
              <a:ext cx="11450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32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ИНФОРМАЦИОННЫЕ РЕСУРСЫ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28794" y="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подготовиться к зарубежной поездке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92867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в группах. Памятка для групп.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9" y="1643050"/>
            <a:ext cx="74295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заграничного паспорта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поездки.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Пластиковая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карта и наличные деньги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авиабилетов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Бронирование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отелей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визы.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Культурная программа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на питание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</TotalTime>
  <Words>686</Words>
  <PresentationFormat>Экран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Тема выступления: Финансовая грамотность и география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выступления: Финансовая грамотность и география</dc:title>
  <dc:creator>User</dc:creator>
  <cp:lastModifiedBy>User</cp:lastModifiedBy>
  <cp:revision>20</cp:revision>
  <dcterms:created xsi:type="dcterms:W3CDTF">2024-08-08T09:20:50Z</dcterms:created>
  <dcterms:modified xsi:type="dcterms:W3CDTF">2024-08-14T08:04:23Z</dcterms:modified>
</cp:coreProperties>
</file>