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1"/>
  </p:sldMasterIdLst>
  <p:handoutMasterIdLst>
    <p:handoutMasterId r:id="rId13"/>
  </p:handoutMasterIdLst>
  <p:sldIdLst>
    <p:sldId id="256" r:id="rId2"/>
    <p:sldId id="308" r:id="rId3"/>
    <p:sldId id="326" r:id="rId4"/>
    <p:sldId id="266" r:id="rId5"/>
    <p:sldId id="320" r:id="rId6"/>
    <p:sldId id="321" r:id="rId7"/>
    <p:sldId id="311" r:id="rId8"/>
    <p:sldId id="325" r:id="rId9"/>
    <p:sldId id="322" r:id="rId10"/>
    <p:sldId id="323" r:id="rId11"/>
    <p:sldId id="324" r:id="rId12"/>
  </p:sldIdLst>
  <p:sldSz cx="9144000" cy="6858000" type="screen4x3"/>
  <p:notesSz cx="6797675" cy="99314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3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90" y="-120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класс</c:v>
                </c:pt>
                <c:pt idx="1">
                  <c:v>10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класс</c:v>
                </c:pt>
                <c:pt idx="1">
                  <c:v>10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0340992"/>
        <c:axId val="89519616"/>
        <c:axId val="43500864"/>
      </c:bar3DChart>
      <c:catAx>
        <c:axId val="50340992"/>
        <c:scaling>
          <c:orientation val="minMax"/>
        </c:scaling>
        <c:delete val="0"/>
        <c:axPos val="b"/>
        <c:majorTickMark val="out"/>
        <c:minorTickMark val="none"/>
        <c:tickLblPos val="nextTo"/>
        <c:crossAx val="89519616"/>
        <c:crosses val="autoZero"/>
        <c:auto val="1"/>
        <c:lblAlgn val="ctr"/>
        <c:lblOffset val="100"/>
        <c:noMultiLvlLbl val="0"/>
      </c:catAx>
      <c:valAx>
        <c:axId val="8951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340992"/>
        <c:crosses val="autoZero"/>
        <c:crossBetween val="between"/>
      </c:valAx>
      <c:serAx>
        <c:axId val="43500864"/>
        <c:scaling>
          <c:orientation val="minMax"/>
        </c:scaling>
        <c:delete val="1"/>
        <c:axPos val="b"/>
        <c:majorTickMark val="out"/>
        <c:minorTickMark val="none"/>
        <c:tickLblPos val="nextTo"/>
        <c:crossAx val="8951961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класс</c:v>
                </c:pt>
                <c:pt idx="1">
                  <c:v>10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класс</c:v>
                </c:pt>
                <c:pt idx="1">
                  <c:v>10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44644608"/>
        <c:axId val="44650496"/>
        <c:axId val="43502656"/>
      </c:bar3DChart>
      <c:catAx>
        <c:axId val="44644608"/>
        <c:scaling>
          <c:orientation val="minMax"/>
        </c:scaling>
        <c:delete val="0"/>
        <c:axPos val="b"/>
        <c:majorTickMark val="out"/>
        <c:minorTickMark val="none"/>
        <c:tickLblPos val="nextTo"/>
        <c:crossAx val="44650496"/>
        <c:crosses val="autoZero"/>
        <c:auto val="1"/>
        <c:lblAlgn val="ctr"/>
        <c:lblOffset val="100"/>
        <c:noMultiLvlLbl val="0"/>
      </c:catAx>
      <c:valAx>
        <c:axId val="4465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44608"/>
        <c:crosses val="autoZero"/>
        <c:crossBetween val="between"/>
      </c:valAx>
      <c:serAx>
        <c:axId val="43502656"/>
        <c:scaling>
          <c:orientation val="minMax"/>
        </c:scaling>
        <c:delete val="1"/>
        <c:axPos val="b"/>
        <c:majorTickMark val="out"/>
        <c:minorTickMark val="none"/>
        <c:tickLblPos val="nextTo"/>
        <c:crossAx val="4465049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28B50F-7275-4437-8FAB-C800326D9467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912176-A200-41C2-80E2-9981B0E16C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0996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4E68-BC2F-4C3C-B057-574402E1D9D1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B488-7BDC-4F78-B2D8-161B7E5742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90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0FCC0-DC87-4CC9-9B96-22FE593F75E7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1D9F-E7B7-4CDF-BA35-8BA196D4E8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3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8EE3-1FCE-40EB-8CFE-9121DD71AD54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DA1B-E4D4-4345-98EE-19ED43BBFF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95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C8600-D2BF-4946-96D1-5F90DBC86F78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0B145-95D1-465E-8402-2BE72586A8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43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E832-ED45-4185-A1E8-BCF440A9A48E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E850-9914-41EA-B677-00F00A125B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97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1F75-A15A-4A7C-87FC-0BD05767CBF6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50A58-0C95-4970-8D47-61DA7EFCB4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886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2566-DCCC-43B2-BC29-7038544CFBF2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3DAE-1E38-4FCE-92A2-D8FEFC686D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70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5DCB-D5D6-432B-85E3-3786F132357F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DDD26-1CA5-49B4-B5C1-EE1C03379C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304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3330-3E7D-401E-8D71-660031527B7E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0FA80-EB3D-473A-8E81-5D97963A6A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3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2E06-2C02-4E2A-901D-5F3E5AF006B0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05FAC-31BF-4201-92DF-02DC87D5C2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0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6525-8213-46CC-9870-3344B2E205D9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D952-732A-496B-8C67-19ADAFDD8F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629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E2B778E-89E7-4A3C-9B91-34C95D6E753E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40615F1-60F0-4EC2-91EC-3B74D68B51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205397" y="1196752"/>
            <a:ext cx="57610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Нечаева </a:t>
            </a:r>
          </a:p>
          <a:p>
            <a:pPr algn="ctr" eaLnBrk="1" hangingPunct="1"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Людмила </a:t>
            </a:r>
          </a:p>
          <a:p>
            <a:pPr algn="ctr" eaLnBrk="1" hangingPunct="1"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Васильевна</a:t>
            </a:r>
          </a:p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alt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языка </a:t>
            </a:r>
            <a:r>
              <a:rPr lang="ru-RU" alt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pPr algn="ctr" eaLnBrk="1" hangingPunct="1">
              <a:defRPr/>
            </a:pPr>
            <a:r>
              <a:rPr lang="ru-RU" alt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высшей  квалификационной категории</a:t>
            </a:r>
          </a:p>
          <a:p>
            <a:pPr algn="ctr" eaLnBrk="1" hangingPunct="1">
              <a:defRPr/>
            </a:pPr>
            <a:endParaRPr lang="ru-RU" altLang="ru-RU" sz="4000" b="1" i="1" dirty="0" smtClean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179388" y="260350"/>
            <a:ext cx="8785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Муниципальное  бюджетное общеобразовательное учреждение</a:t>
            </a:r>
          </a:p>
          <a:p>
            <a:pPr algn="ctr" eaLnBrk="1" hangingPunct="1"/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Гашунская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средняя общеобразовательная школа№4</a:t>
            </a: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991623" y="5376737"/>
            <a:ext cx="75612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п.Байков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Зимовниковский район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Ростовская область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2022г.</a:t>
            </a:r>
          </a:p>
          <a:p>
            <a:endParaRPr lang="ru-RU" altLang="ru-RU"/>
          </a:p>
        </p:txBody>
      </p:sp>
      <p:pic>
        <p:nvPicPr>
          <p:cNvPr id="2054" name="Picture 6" descr="C:\Users\сош4\Desktop\Фото моё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90" y="1628800"/>
            <a:ext cx="28193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сош4\Desktop\Новая папка\Сертификат конкурса Мы сохраним тебя, русская речь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45045"/>
            <a:ext cx="1977428" cy="28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27" y="3367018"/>
            <a:ext cx="2088232" cy="292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73502"/>
              </p:ext>
            </p:extLst>
          </p:nvPr>
        </p:nvGraphicFramePr>
        <p:xfrm>
          <a:off x="251520" y="247036"/>
          <a:ext cx="8568951" cy="3109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368152"/>
                <a:gridCol w="1296144"/>
                <a:gridCol w="1224136"/>
                <a:gridCol w="1368151"/>
              </a:tblGrid>
              <a:tr h="12201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Муници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пальный</a:t>
                      </a:r>
                      <a:r>
                        <a:rPr lang="ru-RU" dirty="0" smtClean="0"/>
                        <a:t>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Регио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нальный</a:t>
                      </a:r>
                      <a:r>
                        <a:rPr lang="ru-RU" dirty="0" smtClean="0"/>
                        <a:t>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1156067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сочинений о родной культуре на русском  языке.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Давлетбаева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Медни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класс)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7907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Лучший урок письма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Давлетбаева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Медни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(10 класс)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49476"/>
            <a:ext cx="2091986" cy="287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74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556792"/>
            <a:ext cx="8064896" cy="4608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Результативность участия обучающихся в конкурсах по предмету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9213"/>
            <a:ext cx="213807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59" y="2005013"/>
            <a:ext cx="2076017" cy="293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005013"/>
            <a:ext cx="2083249" cy="293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94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74725" y="332656"/>
            <a:ext cx="8229600" cy="1800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altLang="ru-RU" sz="3200" b="1" u="sng" dirty="0" smtClean="0">
                <a:solidFill>
                  <a:srgbClr val="0070C0"/>
                </a:solidFill>
                <a:cs typeface="Trebuchet MS" pitchFamily="34" charset="0"/>
              </a:rPr>
              <a:t/>
            </a:r>
            <a:br>
              <a:rPr lang="ru-RU" altLang="ru-RU" sz="3200" b="1" u="sng" dirty="0" smtClean="0">
                <a:solidFill>
                  <a:srgbClr val="0070C0"/>
                </a:solidFill>
                <a:cs typeface="Trebuchet MS" pitchFamily="34" charset="0"/>
              </a:rPr>
            </a:br>
            <a:endParaRPr lang="ru-RU" altLang="ru-RU" sz="3200" b="1" u="sng" dirty="0" smtClean="0">
              <a:solidFill>
                <a:srgbClr val="0070C0"/>
              </a:solidFill>
              <a:cs typeface="Trebuchet MS" pitchFamily="34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862843" y="980132"/>
            <a:ext cx="7705725" cy="1728788"/>
          </a:xfrm>
        </p:spPr>
        <p:txBody>
          <a:bodyPr rtlCol="0">
            <a:normAutofit fontScale="7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ключевых компетенций обучающихся через внедрение  в педагогическую практику интерактивных технологий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726974" y="2780928"/>
            <a:ext cx="777723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 eaLnBrk="1" hangingPunct="1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1.Создать комфортные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обучения, при которых ученик будет  чувствовать  свою успешность, интеллектуальную состоятельность.</a:t>
            </a:r>
          </a:p>
          <a:p>
            <a:pPr eaLnBrk="1" hangingPunct="1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2.Развивать функциональную грамотность как способность человека решать стандартные жизненные задачи в различных сферах жизни и деятельности на основе прикладных знаний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64758"/>
            <a:ext cx="8229600" cy="2813941"/>
          </a:xfrm>
        </p:spPr>
        <p:txBody>
          <a:bodyPr/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максимальное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развитие индивидуальных способностей ребенка, основывающееся на интересах личности обучающегося;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процессе обучения не только умственных способностей обучающихся, но и их эмоций, ценностных ориентаций;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постоянное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стимулирование таких естественных свойств человека, как творческая активность и познавательная самостоятельность;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проблемный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метод обучения, способствующий развитию и саморазвитию личности школьника;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применение интерактивных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технологий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обучения.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040" y="825767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педагогической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развитие у учеников творческих способностей и навыков самостоятельной исследовательской 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центре внимания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ученик,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усваивающий сложную науку познания родного языка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педагогической деятельности</a:t>
            </a:r>
            <a:endParaRPr lang="ru-RU" sz="20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3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20763" y="-193675"/>
            <a:ext cx="7124700" cy="1555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72" y="3367472"/>
            <a:ext cx="2305956" cy="322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288912"/>
            <a:ext cx="2016224" cy="285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51" y="1288912"/>
            <a:ext cx="2016224" cy="285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сош4\Pictures\2022-08-22\Удостоверение0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2148" r="4982" b="40523"/>
          <a:stretch/>
        </p:blipFill>
        <p:spPr bwMode="auto">
          <a:xfrm>
            <a:off x="6039490" y="4576240"/>
            <a:ext cx="2907985" cy="22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egionr.ru/upload/sertificaties/193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2" y="4365104"/>
            <a:ext cx="308527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43" y="836712"/>
            <a:ext cx="4167213" cy="224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71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Самообразование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9" y="1122055"/>
            <a:ext cx="2436014" cy="344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 descr="C:\Users\сош4\Desktop\Новая папка\вебинар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36" y="1113230"/>
            <a:ext cx="2438375" cy="34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2520280" cy="355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сош4\Desktop\Сертификат. Наставничеств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3737" y="4306039"/>
            <a:ext cx="1998956" cy="28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ош4\Pictures\2022-08-22\Удостоверение00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9755" r="6212" b="45074"/>
          <a:stretch/>
        </p:blipFill>
        <p:spPr bwMode="auto">
          <a:xfrm>
            <a:off x="5724128" y="4914259"/>
            <a:ext cx="2520280" cy="180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ош4\Pictures\2022-08-22\Удостоверение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8358" y="4424093"/>
            <a:ext cx="2016223" cy="285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4012" y="3880532"/>
            <a:ext cx="2173770" cy="299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сош4\Pictures\2022-08-22\Удостоверение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48813" y="3572464"/>
            <a:ext cx="2088232" cy="29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ош4\Pictures\2022-08-22\Удостоверение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224" y="3321661"/>
            <a:ext cx="2065552" cy="29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сош4\Desktop\Удостоверение Р.яз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3030" y="1653863"/>
            <a:ext cx="2186315" cy="30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сош4\Desktop\УдостоверениеЛит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9607" y="1266432"/>
            <a:ext cx="2160241" cy="30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2021-2022 учебный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98022"/>
            <a:ext cx="2773909" cy="202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сош4\Pictures\2022-08-22\Удостоверени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894" y="731907"/>
            <a:ext cx="1944216" cy="27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30" y="17461"/>
            <a:ext cx="2085181" cy="112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6339" y="0"/>
            <a:ext cx="7993062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Результаты  </a:t>
            </a:r>
            <a:r>
              <a:rPr lang="ru-RU" alt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 язык   </a:t>
            </a:r>
            <a:endParaRPr lang="ru-RU" altLang="ru-RU" sz="2400" b="1" dirty="0" smtClean="0">
              <a:solidFill>
                <a:srgbClr val="002060"/>
              </a:solidFill>
              <a:cs typeface="Trebuchet MS" pitchFamily="34" charset="0"/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744538" y="3357563"/>
            <a:ext cx="77882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92277283"/>
              </p:ext>
            </p:extLst>
          </p:nvPr>
        </p:nvGraphicFramePr>
        <p:xfrm>
          <a:off x="251520" y="980728"/>
          <a:ext cx="518457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36096" y="1844824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 предмету  «Русский язык»</a:t>
            </a:r>
          </a:p>
          <a:p>
            <a:r>
              <a:rPr lang="ru-RU" b="1" i="1" dirty="0" smtClean="0"/>
              <a:t>Качество – 75%</a:t>
            </a:r>
          </a:p>
          <a:p>
            <a:r>
              <a:rPr lang="ru-RU" b="1" i="1" dirty="0" smtClean="0"/>
              <a:t>Успеваемость-100%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338316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78010340"/>
              </p:ext>
            </p:extLst>
          </p:nvPr>
        </p:nvGraphicFramePr>
        <p:xfrm>
          <a:off x="3779912" y="4005064"/>
          <a:ext cx="5159896" cy="262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4480947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 предмету «Литература»</a:t>
            </a:r>
          </a:p>
          <a:p>
            <a:r>
              <a:rPr lang="ru-RU" b="1" i="1" dirty="0" smtClean="0"/>
              <a:t>Качество- 92%</a:t>
            </a:r>
          </a:p>
          <a:p>
            <a:r>
              <a:rPr lang="ru-RU" b="1" i="1" dirty="0" smtClean="0"/>
              <a:t>Успеваемость-100%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 диагностической работы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76056" y="1268761"/>
            <a:ext cx="3610744" cy="4968551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Минимальный порог преодолели 50% участников, на   высоком   уровне с   заданием справились 30 % обучающихся,  из чего можно сделать вывод о базовом владении умениями: находить и извлекать информацию, интерпретировать информацию, оценивать содержание предложенного   текста.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находить и извлекать информацию  сформировано у 52%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интерпретировать информацию сформировано  у 40% обучающихся на высоком уровне, у 40% - на минимальном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уровне.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0" y="1556792"/>
            <a:ext cx="4896543" cy="153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11" y="3536272"/>
            <a:ext cx="5393493" cy="204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56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339828"/>
              </p:ext>
            </p:extLst>
          </p:nvPr>
        </p:nvGraphicFramePr>
        <p:xfrm>
          <a:off x="251520" y="1268760"/>
          <a:ext cx="8568951" cy="483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368152"/>
                <a:gridCol w="1296144"/>
                <a:gridCol w="1224136"/>
                <a:gridCol w="1368151"/>
              </a:tblGrid>
              <a:tr h="9114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Муници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пальный</a:t>
                      </a:r>
                      <a:r>
                        <a:rPr lang="ru-RU" dirty="0" smtClean="0"/>
                        <a:t>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Регио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нальный</a:t>
                      </a:r>
                      <a:r>
                        <a:rPr lang="ru-RU" dirty="0" smtClean="0"/>
                        <a:t>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16007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на создание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молодёжных проектов и  инициатив  в сфере изучения и сохранения  родных языков и культур народов РФ, а также русского языка как государственного</a:t>
                      </a:r>
                    </a:p>
                    <a:p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«Мы сохраним тебя, русская речь!»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+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+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+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участника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Гашунская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СОШ№4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45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 конкурс сочинений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-2021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(3 участника)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2участника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Давлетбаева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Медни.10 класс)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18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сочинений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«Без срока давности»  (3 участника)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победителя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(Воробьев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Никита. 8 класс)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Результативность участия обучающихся в конкурсах по предмету в 2021-2022 учебном году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3198</TotalTime>
  <Words>441</Words>
  <Application>Microsoft Office PowerPoint</Application>
  <PresentationFormat>Экран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Проблема </vt:lpstr>
      <vt:lpstr>Презентация PowerPoint</vt:lpstr>
      <vt:lpstr>Самообразование</vt:lpstr>
      <vt:lpstr>Самообразование</vt:lpstr>
      <vt:lpstr>Повышение квалификации 2021-2022 учебный год</vt:lpstr>
      <vt:lpstr> Результаты  обученности  Русский  язык   </vt:lpstr>
      <vt:lpstr>Читательская грамотность  Результаты  диагностической работы</vt:lpstr>
      <vt:lpstr>Результативность участия обучающихся в конкурсах по предмету в 2021-2022 учебном году</vt:lpstr>
      <vt:lpstr> </vt:lpstr>
      <vt:lpstr>Результативность участия обучающихся в конкурсах по предмету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сош4</cp:lastModifiedBy>
  <cp:revision>277</cp:revision>
  <cp:lastPrinted>2018-07-26T09:13:43Z</cp:lastPrinted>
  <dcterms:created xsi:type="dcterms:W3CDTF">2013-02-05T16:59:52Z</dcterms:created>
  <dcterms:modified xsi:type="dcterms:W3CDTF">2022-08-23T05:08:13Z</dcterms:modified>
</cp:coreProperties>
</file>