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2" r:id="rId9"/>
    <p:sldId id="263" r:id="rId10"/>
    <p:sldId id="265" r:id="rId11"/>
    <p:sldId id="269" r:id="rId12"/>
    <p:sldId id="266" r:id="rId13"/>
    <p:sldId id="271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8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4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3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0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B624-AA71-460A-A717-13F6E69B8CE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395-1FB7-4AE3-9864-872805A1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2194342"/>
          </a:xfrm>
        </p:spPr>
        <p:txBody>
          <a:bodyPr>
            <a:noAutofit/>
          </a:bodyPr>
          <a:lstStyle/>
          <a:p>
            <a:r>
              <a:rPr lang="ru-RU" sz="8200" b="1" dirty="0" smtClean="0">
                <a:solidFill>
                  <a:srgbClr val="FFFF00"/>
                </a:solidFill>
              </a:rPr>
              <a:t>ОСТОРОЖНО, СНИФФИНГ!</a:t>
            </a:r>
            <a:endParaRPr lang="ru-RU" sz="8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s://pp.userapi.com/c847217/v847217635/82db5/Btrp9jTx2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4725144"/>
            <a:ext cx="3415890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pmonthly.com/wp-content/uploads/2016/07/Whippets7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84"/>
            <a:ext cx="3945094" cy="224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igaretastop.ru/wp-content/uploads/2012/04/%D1%82%D0%BE%D0%BA%D1%81%D0%B8%D0%BA%D0%BE%D0%BC%D0%B0%D0%BD%D1%8B-%D1%84%D0%BE%D1%82%D0%BE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725144"/>
            <a:ext cx="3498417" cy="232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rostov.press/uploads/posts/2016-06/medium/1465383616_rostov.pres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22208"/>
            <a:ext cx="3847937" cy="223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6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208912" cy="674136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Причины увлечения </a:t>
            </a:r>
            <a:r>
              <a:rPr lang="ru-RU" b="1" u="sng" dirty="0" err="1" smtClean="0">
                <a:solidFill>
                  <a:srgbClr val="FF0000"/>
                </a:solidFill>
              </a:rPr>
              <a:t>сниффингом</a:t>
            </a:r>
            <a:endParaRPr lang="ru-RU" b="1" u="sng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</a:rPr>
              <a:t>Не выявлено физической зависимости от вдыхания </a:t>
            </a:r>
            <a:r>
              <a:rPr lang="ru-RU" sz="2800" b="1" dirty="0" smtClean="0">
                <a:solidFill>
                  <a:srgbClr val="FFFF00"/>
                </a:solidFill>
              </a:rPr>
              <a:t>газа или клея. </a:t>
            </a:r>
            <a:r>
              <a:rPr lang="ru-RU" sz="2800" b="1" dirty="0">
                <a:solidFill>
                  <a:srgbClr val="FFFF00"/>
                </a:solidFill>
              </a:rPr>
              <a:t>Причинами употребления бытовой химии в качестве наркотика служат </a:t>
            </a:r>
            <a:r>
              <a:rPr lang="ru-RU" sz="2800" b="1" dirty="0">
                <a:solidFill>
                  <a:srgbClr val="FF0000"/>
                </a:solidFill>
              </a:rPr>
              <a:t>психологические особенности подростка и социальные проблемы, с которыми он сталкивается в жизни.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Токсикомания </a:t>
            </a:r>
            <a:r>
              <a:rPr lang="ru-RU" sz="2800" b="1" dirty="0">
                <a:solidFill>
                  <a:srgbClr val="FFFF00"/>
                </a:solidFill>
              </a:rPr>
              <a:t>выбирает жертвы из социально неблагополучной среды, с пьющими родителями. Стремление ребенка убежать из домашнего кошмара приводит его к  </a:t>
            </a:r>
            <a:r>
              <a:rPr lang="ru-RU" sz="2800" b="1" dirty="0" smtClean="0">
                <a:solidFill>
                  <a:srgbClr val="FFFF00"/>
                </a:solidFill>
              </a:rPr>
              <a:t>подросткам-сверстникам</a:t>
            </a:r>
            <a:r>
              <a:rPr lang="ru-RU" sz="2800" b="1" dirty="0">
                <a:solidFill>
                  <a:srgbClr val="FFFF00"/>
                </a:solidFill>
              </a:rPr>
              <a:t>, которые нюхают различные вещества с целью испытать «кайф</a:t>
            </a:r>
            <a:r>
              <a:rPr lang="ru-RU" sz="2800" b="1" dirty="0" smtClean="0">
                <a:solidFill>
                  <a:srgbClr val="FFFF00"/>
                </a:solidFill>
              </a:rPr>
              <a:t>». Но и благополучные семьи от этого не застрахованы.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208912" cy="674136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Причины увлечения </a:t>
            </a:r>
            <a:r>
              <a:rPr lang="ru-RU" b="1" u="sng" dirty="0" err="1" smtClean="0">
                <a:solidFill>
                  <a:srgbClr val="FF0000"/>
                </a:solidFill>
              </a:rPr>
              <a:t>сниффингом</a:t>
            </a:r>
            <a:endParaRPr lang="ru-RU" b="1" u="sng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</a:rPr>
              <a:t>Эмоциональная холодность, безразличие к окружающим, неразвитость воли, </a:t>
            </a:r>
            <a:r>
              <a:rPr lang="ru-RU" sz="2800" b="1" dirty="0" smtClean="0">
                <a:solidFill>
                  <a:srgbClr val="FFFF00"/>
                </a:solidFill>
              </a:rPr>
              <a:t>дисциплины-  </a:t>
            </a:r>
            <a:r>
              <a:rPr lang="ru-RU" sz="2800" b="1" dirty="0">
                <a:solidFill>
                  <a:srgbClr val="FFFF00"/>
                </a:solidFill>
              </a:rPr>
              <a:t>неминуемо толкают детей на улицу. Задача </a:t>
            </a:r>
            <a:r>
              <a:rPr lang="ru-RU" sz="2800" b="1" dirty="0" smtClean="0">
                <a:solidFill>
                  <a:srgbClr val="FFFF00"/>
                </a:solidFill>
              </a:rPr>
              <a:t>педагогов и </a:t>
            </a:r>
            <a:r>
              <a:rPr lang="ru-RU" sz="2800" b="1" dirty="0">
                <a:solidFill>
                  <a:srgbClr val="FFFF00"/>
                </a:solidFill>
              </a:rPr>
              <a:t>родителей – раскрыть в каждом ребенке заложенные природой способности, </a:t>
            </a:r>
            <a:r>
              <a:rPr lang="ru-RU" sz="2800" b="1" dirty="0">
                <a:solidFill>
                  <a:srgbClr val="FF0000"/>
                </a:solidFill>
              </a:rPr>
              <a:t>занять его ум и руки полезной работой.</a:t>
            </a:r>
          </a:p>
        </p:txBody>
      </p:sp>
      <p:pic>
        <p:nvPicPr>
          <p:cNvPr id="3076" name="Picture 4" descr="https://s.gorodvo.ru/localStorage/news/d1/cd/1f/eb/d1cd1feb_resizedScaled_540to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0955"/>
            <a:ext cx="7344816" cy="3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208912" cy="67413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Главное </a:t>
            </a:r>
            <a:r>
              <a:rPr lang="ru-RU" b="1" dirty="0">
                <a:solidFill>
                  <a:srgbClr val="FF0000"/>
                </a:solidFill>
              </a:rPr>
              <a:t>последствие </a:t>
            </a:r>
            <a:r>
              <a:rPr lang="ru-RU" b="1" dirty="0">
                <a:solidFill>
                  <a:srgbClr val="FFFF00"/>
                </a:solidFill>
              </a:rPr>
              <a:t>«нюханья» и вдыхания – </a:t>
            </a:r>
            <a:r>
              <a:rPr lang="ru-RU" b="1" dirty="0" smtClean="0">
                <a:solidFill>
                  <a:srgbClr val="FFFF00"/>
                </a:solidFill>
              </a:rPr>
              <a:t>это слабоумие</a:t>
            </a:r>
            <a:r>
              <a:rPr lang="ru-RU" b="1" dirty="0">
                <a:solidFill>
                  <a:srgbClr val="FFFF00"/>
                </a:solidFill>
              </a:rPr>
              <a:t>, устранить его невозможно никакими лекарствами, оно означает безвозвратную утрату интеллекта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11" y="2213683"/>
            <a:ext cx="6768752" cy="46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208912" cy="67413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Главное последствие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Газ бутан </a:t>
            </a:r>
            <a:r>
              <a:rPr lang="ru-RU" b="1" dirty="0">
                <a:solidFill>
                  <a:srgbClr val="FF0000"/>
                </a:solidFill>
              </a:rPr>
              <a:t>не всасывается в кровь</a:t>
            </a:r>
            <a:r>
              <a:rPr lang="ru-RU" b="1" dirty="0">
                <a:solidFill>
                  <a:srgbClr val="FFFF00"/>
                </a:solidFill>
              </a:rPr>
              <a:t>, не вступает в химические реакции в организме человека, он просто вытесняет кислород из вдыхаемого воздуха. Получается эффект удавки: </a:t>
            </a:r>
            <a:r>
              <a:rPr lang="ru-RU" b="1" dirty="0">
                <a:solidFill>
                  <a:srgbClr val="FF0000"/>
                </a:solidFill>
              </a:rPr>
              <a:t>мозг перестает получать кислород</a:t>
            </a:r>
            <a:r>
              <a:rPr lang="ru-RU" b="1" dirty="0">
                <a:solidFill>
                  <a:srgbClr val="FFFF00"/>
                </a:solidFill>
              </a:rPr>
              <a:t>, по этой причине могут появляться галлюцинации и необычные ощущения, а дальше… Либо бутан-удавка прикончит ловца </a:t>
            </a:r>
            <a:r>
              <a:rPr lang="ru-RU" b="1" dirty="0" smtClean="0">
                <a:solidFill>
                  <a:srgbClr val="FFFF00"/>
                </a:solidFill>
              </a:rPr>
              <a:t>кайфа сразу, </a:t>
            </a:r>
            <a:r>
              <a:rPr lang="ru-RU" b="1" dirty="0">
                <a:solidFill>
                  <a:srgbClr val="FFFF00"/>
                </a:solidFill>
              </a:rPr>
              <a:t>либо тот останется </a:t>
            </a:r>
            <a:r>
              <a:rPr lang="ru-RU" b="1" dirty="0" smtClean="0">
                <a:solidFill>
                  <a:srgbClr val="FFFF00"/>
                </a:solidFill>
              </a:rPr>
              <a:t>жить слабоумным инвалидом.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24936" cy="6480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Уважаемые родители!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Только вы можете спасти своих </a:t>
            </a:r>
            <a:r>
              <a:rPr lang="ru-RU" sz="3600" b="1" dirty="0" smtClean="0">
                <a:solidFill>
                  <a:srgbClr val="FFFF00"/>
                </a:solidFill>
              </a:rPr>
              <a:t>детей. Задумайтесь</a:t>
            </a:r>
            <a:r>
              <a:rPr lang="ru-RU" sz="3600" b="1" dirty="0">
                <a:solidFill>
                  <a:srgbClr val="FFFF00"/>
                </a:solidFill>
              </a:rPr>
              <a:t>, если ваш ребёнок не пьёт и не курит, это не значит, что поводов для беспокойства нет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Будьте внимательны и осторожны!</a:t>
            </a:r>
          </a:p>
          <a:p>
            <a:endParaRPr lang="ru-RU" sz="3600" b="1" dirty="0">
              <a:solidFill>
                <a:srgbClr val="FFFF00"/>
              </a:solidFill>
            </a:endParaRPr>
          </a:p>
          <a:p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06" y="3849394"/>
            <a:ext cx="461158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24936" cy="66693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БЕРЕГИТЕ СЕБЯ И СВОИХ ДЕТЕЙ!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s://edulabinsk.ru/upload/iblock/53a/3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395"/>
            <a:ext cx="604867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ru-RU" sz="7900" b="1" dirty="0">
                <a:solidFill>
                  <a:srgbClr val="FFFF00"/>
                </a:solidFill>
              </a:rPr>
              <a:t>СНИФФИНГ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136904" cy="3505944"/>
          </a:xfrm>
        </p:spPr>
        <p:txBody>
          <a:bodyPr/>
          <a:lstStyle/>
          <a:p>
            <a:pPr lvl="0" algn="l"/>
            <a:r>
              <a:rPr lang="en-US" sz="4000" b="1" dirty="0" smtClean="0">
                <a:solidFill>
                  <a:srgbClr val="FFFF00"/>
                </a:solidFill>
              </a:rPr>
              <a:t>«Sniffing</a:t>
            </a:r>
            <a:r>
              <a:rPr lang="en-US" sz="4000" b="1" dirty="0">
                <a:solidFill>
                  <a:srgbClr val="FFFF00"/>
                </a:solidFill>
              </a:rPr>
              <a:t>» </a:t>
            </a:r>
            <a:r>
              <a:rPr lang="en-US" sz="4000" b="1" dirty="0" smtClean="0">
                <a:solidFill>
                  <a:srgbClr val="FFFF00"/>
                </a:solidFill>
              </a:rPr>
              <a:t>-</a:t>
            </a:r>
            <a:r>
              <a:rPr lang="ru-RU" sz="4000" b="1" dirty="0" smtClean="0">
                <a:solidFill>
                  <a:srgbClr val="FFFF00"/>
                </a:solidFill>
              </a:rPr>
              <a:t> в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переводе </a:t>
            </a:r>
            <a:r>
              <a:rPr lang="ru-RU" sz="4000" b="1" dirty="0">
                <a:solidFill>
                  <a:srgbClr val="FFFF00"/>
                </a:solidFill>
              </a:rPr>
              <a:t>с английского  - </a:t>
            </a:r>
            <a:r>
              <a:rPr lang="ru-RU" sz="4000" b="1" dirty="0" smtClean="0">
                <a:solidFill>
                  <a:srgbClr val="FFFF00"/>
                </a:solidFill>
              </a:rPr>
              <a:t>«чуять, нюхать, вдыхать, втягивать носом, </a:t>
            </a:r>
            <a:r>
              <a:rPr lang="ru-RU" sz="4000" b="1" dirty="0">
                <a:solidFill>
                  <a:srgbClr val="FFFF00"/>
                </a:solidFill>
              </a:rPr>
              <a:t>шмыгать </a:t>
            </a:r>
            <a:r>
              <a:rPr lang="ru-RU" sz="4000" b="1" dirty="0" smtClean="0">
                <a:solidFill>
                  <a:srgbClr val="FFFF00"/>
                </a:solidFill>
              </a:rPr>
              <a:t>носом»</a:t>
            </a:r>
            <a:endParaRPr lang="ru-RU" sz="40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epmonthly.com/wp-content/uploads/2016/07/Whippets7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63710"/>
            <a:ext cx="4395470" cy="273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7900" b="1" dirty="0" smtClean="0">
                <a:solidFill>
                  <a:srgbClr val="FFFF00"/>
                </a:solidFill>
              </a:rPr>
              <a:t>СНИФФИНГ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96944" cy="48965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FFFF00"/>
                </a:solidFill>
              </a:rPr>
              <a:t>Медицина не разделяет токсикоманию и наркоманию. Единственным их отличием является то, что токсикоманы используют бытовую химию, не запрещенную </a:t>
            </a:r>
            <a:r>
              <a:rPr lang="ru-RU" sz="3600" b="1" dirty="0" smtClean="0">
                <a:solidFill>
                  <a:srgbClr val="FFFF00"/>
                </a:solidFill>
              </a:rPr>
              <a:t>законом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0831"/>
            <a:ext cx="36401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narkology.org/assets/3c720165/avpp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" y="4488256"/>
            <a:ext cx="4104456" cy="23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7900" b="1" dirty="0" smtClean="0">
                <a:solidFill>
                  <a:srgbClr val="FFFF00"/>
                </a:solidFill>
              </a:rPr>
              <a:t>СНИФФИНГ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96944" cy="48965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это форма токсикомании</a:t>
            </a:r>
            <a:r>
              <a:rPr lang="ru-RU" sz="3600" b="1" dirty="0" smtClean="0">
                <a:solidFill>
                  <a:srgbClr val="FFFF00"/>
                </a:solidFill>
              </a:rPr>
              <a:t>, при которой состояние токсического опьянения достигается в результате вдыхания паров химических соединений используемого в бытовых приборах газа, летучих веществ, которые имеют свободное обращение в гражданском обороте (клей, газ из зажигалки, дезодоранты, освежители воздуха, очистительные жидкости и т.д.)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Опасность!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064896" cy="4370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800" b="1" dirty="0" smtClean="0">
                <a:solidFill>
                  <a:srgbClr val="FFFF00"/>
                </a:solidFill>
              </a:rPr>
              <a:t>Наибольшая опасность этих летучих наркотических веществ заключается в том, что они, минуя желудочно-кишечный тракт и печень, где могли бы частично нейтрализоваться, сразу попадают через легкие в кровь и поступают в головной мозг, поэтому опьянение наступает быстрее, чем в случае приёма алкоголя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narkoalko-116.ru/images/lechenie_toksikomani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44934"/>
            <a:ext cx="3523291" cy="20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496944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u="sng" dirty="0" smtClean="0">
                <a:solidFill>
                  <a:srgbClr val="FF0000"/>
                </a:solidFill>
              </a:rPr>
              <a:t>Как родителям распознать, что ребенок или подросток увлекается </a:t>
            </a:r>
            <a:r>
              <a:rPr lang="ru-RU" sz="11200" b="1" u="sng" dirty="0" err="1" smtClean="0">
                <a:solidFill>
                  <a:srgbClr val="FF0000"/>
                </a:solidFill>
              </a:rPr>
              <a:t>сниффингом</a:t>
            </a:r>
            <a:r>
              <a:rPr lang="ru-RU" sz="11200" b="1" u="sng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1. </a:t>
            </a:r>
            <a:r>
              <a:rPr lang="ru-RU" sz="10400" b="1" dirty="0" smtClean="0">
                <a:solidFill>
                  <a:srgbClr val="FF0000"/>
                </a:solidFill>
              </a:rPr>
              <a:t>Ощущается запах вещества </a:t>
            </a:r>
            <a:r>
              <a:rPr lang="ru-RU" sz="10400" b="1" dirty="0" smtClean="0">
                <a:solidFill>
                  <a:srgbClr val="FFFF00"/>
                </a:solidFill>
              </a:rPr>
              <a:t>от одежды и волос ребенка (если это клей,  дезодорант и т.д.).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2. Надо обратить </a:t>
            </a:r>
            <a:r>
              <a:rPr lang="ru-RU" sz="10400" b="1" dirty="0" smtClean="0">
                <a:solidFill>
                  <a:srgbClr val="FF0000"/>
                </a:solidFill>
              </a:rPr>
              <a:t>внимание на цвет лица</a:t>
            </a:r>
            <a:r>
              <a:rPr lang="ru-RU" sz="10400" b="1" dirty="0" smtClean="0">
                <a:solidFill>
                  <a:srgbClr val="FFFF00"/>
                </a:solidFill>
              </a:rPr>
              <a:t>: если оно красное, горячее, отёчное, то вполне возможно, что ребенок мог надышаться токсическими веществами.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3. После употребления того или иного наркотического вещества у всех людей </a:t>
            </a:r>
            <a:r>
              <a:rPr lang="ru-RU" sz="10400" b="1" dirty="0" smtClean="0">
                <a:solidFill>
                  <a:srgbClr val="FF0000"/>
                </a:solidFill>
              </a:rPr>
              <a:t>расширяются зрачки</a:t>
            </a:r>
            <a:r>
              <a:rPr lang="ru-RU" sz="10400" b="1" dirty="0" smtClean="0">
                <a:solidFill>
                  <a:srgbClr val="FFFF00"/>
                </a:solidFill>
              </a:rPr>
              <a:t>. После газа ребенок, как правило, ведет себя как пьяный, но запаха алкоголя вы не почувствуете.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4.Надо обращать внимание на </a:t>
            </a:r>
            <a:r>
              <a:rPr lang="ru-RU" sz="10400" b="1" dirty="0" smtClean="0">
                <a:solidFill>
                  <a:srgbClr val="FF0000"/>
                </a:solidFill>
              </a:rPr>
              <a:t>психическое состояние</a:t>
            </a:r>
            <a:r>
              <a:rPr lang="ru-RU" sz="10400" b="1" dirty="0" smtClean="0">
                <a:solidFill>
                  <a:srgbClr val="FFFF00"/>
                </a:solidFill>
              </a:rPr>
              <a:t>: если ребенок перевозбужден или ведет себя агрессивно, или же наоборот появилась вялость и апатия – это тоже может быть признаком употребления чего-нибудь наркотического. </a:t>
            </a:r>
            <a:r>
              <a:rPr lang="ru-RU" sz="10400" b="1" dirty="0" smtClean="0">
                <a:solidFill>
                  <a:srgbClr val="FF0000"/>
                </a:solidFill>
              </a:rPr>
              <a:t>После интоксикации </a:t>
            </a:r>
            <a:r>
              <a:rPr lang="ru-RU" sz="10400" b="1" dirty="0" smtClean="0">
                <a:solidFill>
                  <a:srgbClr val="FFFF00"/>
                </a:solidFill>
              </a:rPr>
              <a:t>у ребенка может возникнуть  охриплость голоса, слабость, тошнота, рвота, головокружение, вплоть до потери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3170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208912" cy="6525344"/>
          </a:xfrm>
        </p:spPr>
        <p:txBody>
          <a:bodyPr>
            <a:normAutofit/>
          </a:bodyPr>
          <a:lstStyle/>
          <a:p>
            <a:pPr algn="l"/>
            <a:r>
              <a:rPr lang="ru-RU" sz="3600" b="1" u="sng" dirty="0">
                <a:solidFill>
                  <a:srgbClr val="FF0000"/>
                </a:solidFill>
              </a:rPr>
              <a:t>В</a:t>
            </a:r>
            <a:r>
              <a:rPr lang="ru-RU" sz="3600" b="1" u="sng" dirty="0" smtClean="0">
                <a:solidFill>
                  <a:srgbClr val="FF0000"/>
                </a:solidFill>
              </a:rPr>
              <a:t>озникнуть подозрения </a:t>
            </a:r>
            <a:r>
              <a:rPr lang="ru-RU" sz="3600" b="1" u="sng" dirty="0">
                <a:solidFill>
                  <a:srgbClr val="FF0000"/>
                </a:solidFill>
              </a:rPr>
              <a:t>должны</a:t>
            </a:r>
            <a:r>
              <a:rPr lang="ru-RU" sz="3600" b="1" u="sng" dirty="0" smtClean="0">
                <a:solidFill>
                  <a:srgbClr val="FF0000"/>
                </a:solidFill>
              </a:rPr>
              <a:t>,</a:t>
            </a:r>
          </a:p>
          <a:p>
            <a:pPr algn="l"/>
            <a:r>
              <a:rPr lang="ru-RU" sz="3600" b="1" u="sng" dirty="0" smtClean="0">
                <a:solidFill>
                  <a:srgbClr val="FF0000"/>
                </a:solidFill>
              </a:rPr>
              <a:t>если:</a:t>
            </a:r>
            <a:r>
              <a:rPr lang="ru-RU" sz="3600" b="1" dirty="0" smtClean="0">
                <a:solidFill>
                  <a:srgbClr val="FFFF00"/>
                </a:solidFill>
              </a:rPr>
              <a:t> у ребёнка (подростка)</a:t>
            </a:r>
            <a:endParaRPr lang="ru-RU" sz="3600" b="1" dirty="0">
              <a:solidFill>
                <a:srgbClr val="FFFF00"/>
              </a:solidFill>
            </a:endParaRPr>
          </a:p>
          <a:p>
            <a:pPr algn="l"/>
            <a:r>
              <a:rPr lang="ru-RU" sz="3600" b="1" dirty="0">
                <a:solidFill>
                  <a:srgbClr val="FFFF00"/>
                </a:solidFill>
              </a:rPr>
              <a:t>р</a:t>
            </a:r>
            <a:r>
              <a:rPr lang="ru-RU" sz="3600" b="1" dirty="0" smtClean="0">
                <a:solidFill>
                  <a:srgbClr val="FFFF00"/>
                </a:solidFill>
              </a:rPr>
              <a:t>езко снижается </a:t>
            </a:r>
            <a:r>
              <a:rPr lang="ru-RU" sz="3600" b="1" dirty="0">
                <a:solidFill>
                  <a:srgbClr val="FFFF00"/>
                </a:solidFill>
              </a:rPr>
              <a:t>успеваемость в школе;</a:t>
            </a:r>
          </a:p>
          <a:p>
            <a:pPr algn="l"/>
            <a:r>
              <a:rPr lang="ru-RU" sz="3600" b="1" dirty="0">
                <a:solidFill>
                  <a:srgbClr val="FFFF00"/>
                </a:solidFill>
              </a:rPr>
              <a:t>ухудшается </a:t>
            </a:r>
            <a:r>
              <a:rPr lang="ru-RU" sz="3600" b="1" dirty="0" smtClean="0">
                <a:solidFill>
                  <a:srgbClr val="FFFF00"/>
                </a:solidFill>
              </a:rPr>
              <a:t>память, </a:t>
            </a:r>
            <a:r>
              <a:rPr lang="ru-RU" sz="3600" b="1" dirty="0">
                <a:solidFill>
                  <a:srgbClr val="FFFF00"/>
                </a:solidFill>
              </a:rPr>
              <a:t>появляется рассеянность, </a:t>
            </a:r>
            <a:r>
              <a:rPr lang="ru-RU" sz="3600" b="1" dirty="0" smtClean="0">
                <a:solidFill>
                  <a:srgbClr val="FFFF00"/>
                </a:solidFill>
              </a:rPr>
              <a:t>он не способен осваивать </a:t>
            </a:r>
            <a:r>
              <a:rPr lang="ru-RU" sz="3600" b="1" dirty="0">
                <a:solidFill>
                  <a:srgbClr val="FFFF00"/>
                </a:solidFill>
              </a:rPr>
              <a:t>новый </a:t>
            </a:r>
            <a:r>
              <a:rPr lang="ru-RU" sz="3600" b="1" dirty="0" smtClean="0">
                <a:solidFill>
                  <a:srgbClr val="FFFF00"/>
                </a:solidFill>
              </a:rPr>
              <a:t>учебный материал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  <a:p>
            <a:pPr algn="l"/>
            <a:endParaRPr lang="ru-RU" sz="3600" b="1" dirty="0">
              <a:solidFill>
                <a:srgbClr val="FFFF00"/>
              </a:solidFill>
            </a:endParaRPr>
          </a:p>
          <a:p>
            <a:pPr algn="l"/>
            <a:r>
              <a:rPr lang="ru-RU" sz="3600" b="1" dirty="0">
                <a:solidFill>
                  <a:srgbClr val="FFFF00"/>
                </a:solidFill>
              </a:rPr>
              <a:t>Чаще токсикоманией страдают </a:t>
            </a:r>
            <a:r>
              <a:rPr lang="ru-RU" sz="3600" b="1" dirty="0">
                <a:solidFill>
                  <a:srgbClr val="FF0000"/>
                </a:solidFill>
              </a:rPr>
              <a:t>мальчики-подростки в возрасте 10-15 </a:t>
            </a:r>
            <a:r>
              <a:rPr lang="ru-RU" sz="3600" b="1" dirty="0">
                <a:solidFill>
                  <a:srgbClr val="FFFF00"/>
                </a:solidFill>
              </a:rPr>
              <a:t>лет. </a:t>
            </a:r>
          </a:p>
        </p:txBody>
      </p:sp>
    </p:spTree>
    <p:extLst>
      <p:ext uri="{BB962C8B-B14F-4D97-AF65-F5344CB8AC3E}">
        <p14:creationId xmlns:p14="http://schemas.microsoft.com/office/powerpoint/2010/main" val="4045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u="sng" dirty="0" smtClean="0">
                <a:solidFill>
                  <a:srgbClr val="FF0000"/>
                </a:solidFill>
              </a:rPr>
              <a:t>ЧТО ДЕЛАТЬ, если вы подозреваете ребёнка или подростка в  употреблении токсических веществ?</a:t>
            </a:r>
          </a:p>
          <a:p>
            <a:pPr algn="l"/>
            <a:endParaRPr lang="ru-RU" sz="9600" b="1" u="sng" dirty="0" smtClean="0">
              <a:solidFill>
                <a:srgbClr val="FFFF00"/>
              </a:solidFill>
            </a:endParaRP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1.Вы - взрослый человек и при возникновении беды </a:t>
            </a:r>
            <a:r>
              <a:rPr lang="ru-RU" sz="10400" b="1" dirty="0" smtClean="0">
                <a:solidFill>
                  <a:srgbClr val="FF0000"/>
                </a:solidFill>
              </a:rPr>
              <a:t>не имеете права на панику или истерику</a:t>
            </a:r>
            <a:r>
              <a:rPr lang="ru-RU" sz="10400" b="1" dirty="0" smtClean="0">
                <a:solidFill>
                  <a:srgbClr val="FFFF00"/>
                </a:solidFill>
              </a:rPr>
              <a:t>. Разберитесь в ситуации, ведь бывают случаи, когда ребенок или подросток начинает принимать токсины или наркотики под давлением отрицательной компании или есть другие причины.</a:t>
            </a:r>
          </a:p>
          <a:p>
            <a:pPr algn="just"/>
            <a:r>
              <a:rPr lang="ru-RU" sz="10400" b="1" dirty="0" smtClean="0">
                <a:solidFill>
                  <a:srgbClr val="FF0000"/>
                </a:solidFill>
              </a:rPr>
              <a:t>2.Сохраните доверие и окажите поддержку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«Мне не нравится, что ты сейчас делаешь, но я все же</a:t>
            </a:r>
          </a:p>
          <a:p>
            <a:pPr algn="just"/>
            <a:r>
              <a:rPr lang="ru-RU" sz="10400" b="1" dirty="0" smtClean="0">
                <a:solidFill>
                  <a:srgbClr val="FFFF00"/>
                </a:solidFill>
              </a:rPr>
              <a:t>люблю тебя и хочу помочь» - вот основная мысль, которую вы должны донести до ребенка или подростка.  Если он признался вам, значит, ищет поддержки.</a:t>
            </a:r>
          </a:p>
          <a:p>
            <a:pPr algn="just"/>
            <a:endParaRPr lang="ru-RU" sz="10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10400" b="1" dirty="0" smtClean="0">
                <a:solidFill>
                  <a:srgbClr val="FF0000"/>
                </a:solidFill>
              </a:rPr>
              <a:t>3.Не занудствуйте</a:t>
            </a:r>
            <a:r>
              <a:rPr lang="ru-RU" sz="10400" b="1" dirty="0" smtClean="0">
                <a:solidFill>
                  <a:srgbClr val="FFFF00"/>
                </a:solidFill>
              </a:rPr>
              <a:t>. Бесконечные разговоры о вреде, токсикомании, наркотиках, обвинения абсолютно бесполезны и могут дать только </a:t>
            </a:r>
            <a:r>
              <a:rPr lang="ru-RU" sz="10400" b="1" dirty="0" smtClean="0">
                <a:solidFill>
                  <a:srgbClr val="FF0000"/>
                </a:solidFill>
              </a:rPr>
              <a:t>обратный эффект - вызвать интерес.</a:t>
            </a:r>
          </a:p>
        </p:txBody>
      </p:sp>
    </p:spTree>
    <p:extLst>
      <p:ext uri="{BB962C8B-B14F-4D97-AF65-F5344CB8AC3E}">
        <p14:creationId xmlns:p14="http://schemas.microsoft.com/office/powerpoint/2010/main" val="26380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derm.ru/Templates/Prew/Operacio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208912" cy="652534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</a:rPr>
              <a:t>4.Пусть ваш ребёнок </a:t>
            </a:r>
            <a:r>
              <a:rPr lang="ru-RU" sz="2600" b="1" dirty="0" smtClean="0">
                <a:solidFill>
                  <a:srgbClr val="FF0000"/>
                </a:solidFill>
              </a:rPr>
              <a:t>будет всегда в поле зрения</a:t>
            </a:r>
            <a:r>
              <a:rPr lang="ru-RU" sz="2600" b="1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</a:rPr>
              <a:t>Вы должны быть в курсе, где он, </a:t>
            </a:r>
            <a:r>
              <a:rPr lang="ru-RU" sz="2600" b="1" dirty="0" smtClean="0">
                <a:solidFill>
                  <a:srgbClr val="FF0000"/>
                </a:solidFill>
              </a:rPr>
              <a:t>что делает после школы и каковы его друзья</a:t>
            </a:r>
            <a:r>
              <a:rPr lang="ru-RU" sz="2600" b="1" dirty="0" smtClean="0">
                <a:solidFill>
                  <a:srgbClr val="FFFF00"/>
                </a:solidFill>
              </a:rPr>
              <a:t>. Поощряйте полезные интересы и увлечения ребенка, приглашайте его друзей к себе домой.</a:t>
            </a:r>
          </a:p>
          <a:p>
            <a:pPr algn="just"/>
            <a:r>
              <a:rPr lang="ru-RU" sz="2600" b="1" dirty="0" smtClean="0">
                <a:solidFill>
                  <a:srgbClr val="FF0000"/>
                </a:solidFill>
              </a:rPr>
              <a:t>5.Если у вас появились сомнения</a:t>
            </a:r>
            <a:r>
              <a:rPr lang="ru-RU" sz="2600" b="1" dirty="0" smtClean="0">
                <a:solidFill>
                  <a:srgbClr val="FFFF00"/>
                </a:solidFill>
              </a:rPr>
              <a:t> относительно поведения и здоровья своего ребенка, то необходимо уговорить его </a:t>
            </a:r>
            <a:r>
              <a:rPr lang="ru-RU" sz="2600" b="1" dirty="0" smtClean="0">
                <a:solidFill>
                  <a:srgbClr val="FF0000"/>
                </a:solidFill>
              </a:rPr>
              <a:t>пойти к врачу наркологу</a:t>
            </a:r>
            <a:r>
              <a:rPr lang="ru-RU" sz="2600" b="1" dirty="0" smtClean="0">
                <a:solidFill>
                  <a:srgbClr val="FFFF00"/>
                </a:solidFill>
              </a:rPr>
              <a:t>, для проведения полного обследования, сдачи анализов.  При необходимости проводить ежемесячный осмотр, консультироваться с  психотерапевтом, психологом.</a:t>
            </a: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</a:rPr>
              <a:t>6.Как только ребенок начал лечиться,</a:t>
            </a:r>
            <a:r>
              <a:rPr lang="ru-RU" sz="2600" b="1" dirty="0" smtClean="0">
                <a:solidFill>
                  <a:srgbClr val="FF0000"/>
                </a:solidFill>
              </a:rPr>
              <a:t> все разговоры о вредных веществах в вашей семье должны быть прекращены</a:t>
            </a:r>
            <a:r>
              <a:rPr lang="ru-RU" sz="2600" b="1" dirty="0" smtClean="0">
                <a:solidFill>
                  <a:srgbClr val="FFFF00"/>
                </a:solidFill>
              </a:rPr>
              <a:t>, исключая случаи, когда ребенок или подросток сам желает поговорить об этом.</a:t>
            </a:r>
          </a:p>
        </p:txBody>
      </p:sp>
    </p:spTree>
    <p:extLst>
      <p:ext uri="{BB962C8B-B14F-4D97-AF65-F5344CB8AC3E}">
        <p14:creationId xmlns:p14="http://schemas.microsoft.com/office/powerpoint/2010/main" val="28032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827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ОСТОРОЖНО, СНИФФИНГ!</vt:lpstr>
      <vt:lpstr>СНИФФИНГ</vt:lpstr>
      <vt:lpstr>СНИФФИНГ -</vt:lpstr>
      <vt:lpstr>СНИФФИНГ -</vt:lpstr>
      <vt:lpstr>Опасность!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СНИФФИНГ!</dc:title>
  <dc:creator>Admin</dc:creator>
  <cp:lastModifiedBy>сош4</cp:lastModifiedBy>
  <cp:revision>14</cp:revision>
  <dcterms:created xsi:type="dcterms:W3CDTF">2018-10-23T08:52:51Z</dcterms:created>
  <dcterms:modified xsi:type="dcterms:W3CDTF">2020-09-17T07:38:40Z</dcterms:modified>
</cp:coreProperties>
</file>