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85" r:id="rId3"/>
    <p:sldId id="316" r:id="rId4"/>
    <p:sldId id="304" r:id="rId5"/>
    <p:sldId id="301" r:id="rId6"/>
    <p:sldId id="299" r:id="rId7"/>
    <p:sldId id="309" r:id="rId8"/>
    <p:sldId id="257" r:id="rId9"/>
    <p:sldId id="306" r:id="rId10"/>
    <p:sldId id="317" r:id="rId11"/>
    <p:sldId id="282" r:id="rId12"/>
    <p:sldId id="303" r:id="rId13"/>
    <p:sldId id="284" r:id="rId14"/>
    <p:sldId id="310" r:id="rId15"/>
    <p:sldId id="293" r:id="rId16"/>
    <p:sldId id="294" r:id="rId17"/>
    <p:sldId id="258" r:id="rId18"/>
    <p:sldId id="279" r:id="rId19"/>
    <p:sldId id="263" r:id="rId20"/>
    <p:sldId id="297" r:id="rId21"/>
    <p:sldId id="319" r:id="rId22"/>
    <p:sldId id="291" r:id="rId23"/>
    <p:sldId id="260" r:id="rId24"/>
    <p:sldId id="307" r:id="rId25"/>
    <p:sldId id="308" r:id="rId26"/>
    <p:sldId id="320" r:id="rId27"/>
    <p:sldId id="264" r:id="rId28"/>
    <p:sldId id="286" r:id="rId29"/>
    <p:sldId id="323" r:id="rId30"/>
    <p:sldId id="262" r:id="rId31"/>
    <p:sldId id="321" r:id="rId32"/>
    <p:sldId id="322" r:id="rId33"/>
    <p:sldId id="287" r:id="rId34"/>
    <p:sldId id="289" r:id="rId35"/>
    <p:sldId id="31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4B0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2015-16г</c:v>
                </c:pt>
                <c:pt idx="1">
                  <c:v>2016-17г</c:v>
                </c:pt>
                <c:pt idx="2">
                  <c:v>2017-18г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92-4A49-954C-1B60C6A168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знаний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2015-16г</c:v>
                </c:pt>
                <c:pt idx="1">
                  <c:v>2016-17г</c:v>
                </c:pt>
                <c:pt idx="2">
                  <c:v>2017-18г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 formatCode="0.00%">
                  <c:v>0.53500000000000003</c:v>
                </c:pt>
                <c:pt idx="1">
                  <c:v>0.58000000000000007</c:v>
                </c:pt>
                <c:pt idx="2">
                  <c:v>0.60000000000000009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892-4A49-954C-1B60C6A16897}"/>
            </c:ext>
          </c:extLst>
        </c:ser>
        <c:dLbls/>
        <c:axId val="84115840"/>
        <c:axId val="84124800"/>
      </c:barChart>
      <c:catAx>
        <c:axId val="84115840"/>
        <c:scaling>
          <c:orientation val="minMax"/>
        </c:scaling>
        <c:axPos val="b"/>
        <c:numFmt formatCode="General" sourceLinked="0"/>
        <c:tickLblPos val="nextTo"/>
        <c:crossAx val="84124800"/>
        <c:crosses val="autoZero"/>
        <c:auto val="1"/>
        <c:lblAlgn val="ctr"/>
        <c:lblOffset val="100"/>
      </c:catAx>
      <c:valAx>
        <c:axId val="84124800"/>
        <c:scaling>
          <c:orientation val="minMax"/>
        </c:scaling>
        <c:axPos val="l"/>
        <c:majorGridlines/>
        <c:numFmt formatCode="0%" sourceLinked="1"/>
        <c:tickLblPos val="nextTo"/>
        <c:crossAx val="8411584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РФ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2015-16год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32-4441-ADD1-B429277252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2015-16год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0.44900000000000001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D32-4441-ADD1-B4292772521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Мои выпускники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2015-16год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0.47000000000000003</c:v>
                </c:pt>
              </c:numCache>
            </c:numRef>
          </c:val>
        </c:ser>
        <c:dLbls/>
        <c:axId val="100707328"/>
        <c:axId val="100717312"/>
      </c:barChart>
      <c:catAx>
        <c:axId val="100707328"/>
        <c:scaling>
          <c:orientation val="minMax"/>
        </c:scaling>
        <c:axPos val="b"/>
        <c:numFmt formatCode="General" sourceLinked="1"/>
        <c:tickLblPos val="nextTo"/>
        <c:crossAx val="100717312"/>
        <c:crosses val="autoZero"/>
        <c:auto val="1"/>
        <c:lblAlgn val="ctr"/>
        <c:lblOffset val="100"/>
      </c:catAx>
      <c:valAx>
        <c:axId val="100717312"/>
        <c:scaling>
          <c:orientation val="minMax"/>
        </c:scaling>
        <c:axPos val="l"/>
        <c:majorGridlines/>
        <c:numFmt formatCode="0%" sourceLinked="1"/>
        <c:tickLblPos val="nextTo"/>
        <c:crossAx val="100707328"/>
        <c:crosses val="autoZero"/>
        <c:crossBetween val="between"/>
      </c:valAx>
      <c:spPr>
        <a:noFill/>
        <a:ln w="25384">
          <a:noFill/>
        </a:ln>
      </c:spPr>
    </c:plotArea>
    <c:legend>
      <c:legendPos val="r"/>
      <c:layout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2015-16год</c:v>
                </c:pt>
                <c:pt idx="2">
                  <c:v>2016-17год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%">
                  <c:v>1</c:v>
                </c:pt>
                <c:pt idx="2" formatCode="0%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32-4441-ADD1-B429277252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знаний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2015-16год</c:v>
                </c:pt>
                <c:pt idx="2">
                  <c:v>2016-17год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 formatCode="0%">
                  <c:v>1</c:v>
                </c:pt>
                <c:pt idx="2" formatCode="0%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D32-4441-ADD1-B4292772521D}"/>
            </c:ext>
          </c:extLst>
        </c:ser>
        <c:dLbls/>
        <c:axId val="108361216"/>
        <c:axId val="108362752"/>
      </c:barChart>
      <c:catAx>
        <c:axId val="108361216"/>
        <c:scaling>
          <c:orientation val="minMax"/>
        </c:scaling>
        <c:axPos val="b"/>
        <c:numFmt formatCode="General" sourceLinked="1"/>
        <c:tickLblPos val="nextTo"/>
        <c:crossAx val="108362752"/>
        <c:crosses val="autoZero"/>
        <c:auto val="1"/>
        <c:lblAlgn val="ctr"/>
        <c:lblOffset val="100"/>
      </c:catAx>
      <c:valAx>
        <c:axId val="108362752"/>
        <c:scaling>
          <c:orientation val="minMax"/>
        </c:scaling>
        <c:axPos val="l"/>
        <c:majorGridlines/>
        <c:numFmt formatCode="0%" sourceLinked="1"/>
        <c:tickLblPos val="nextTo"/>
        <c:crossAx val="108361216"/>
        <c:crosses val="autoZero"/>
        <c:crossBetween val="between"/>
      </c:valAx>
      <c:spPr>
        <a:noFill/>
        <a:ln w="25384">
          <a:noFill/>
        </a:ln>
      </c:spPr>
    </c:plotArea>
    <c:legend>
      <c:legendPos val="r"/>
      <c:layout/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2016-17 г</c:v>
                </c:pt>
                <c:pt idx="2">
                  <c:v>2017-18 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%">
                  <c:v>1</c:v>
                </c:pt>
                <c:pt idx="2" formatCode="0%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32-4441-ADD1-B429277252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знаний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2016-17 г</c:v>
                </c:pt>
                <c:pt idx="2">
                  <c:v>2017-18 г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 formatCode="0%">
                  <c:v>0.47000000000000003</c:v>
                </c:pt>
                <c:pt idx="2" formatCode="0%">
                  <c:v>0.65000000000000013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D32-4441-ADD1-B4292772521D}"/>
            </c:ext>
          </c:extLst>
        </c:ser>
        <c:dLbls/>
        <c:axId val="100607488"/>
        <c:axId val="105444096"/>
      </c:barChart>
      <c:catAx>
        <c:axId val="100607488"/>
        <c:scaling>
          <c:orientation val="minMax"/>
        </c:scaling>
        <c:axPos val="b"/>
        <c:numFmt formatCode="General" sourceLinked="1"/>
        <c:tickLblPos val="nextTo"/>
        <c:crossAx val="105444096"/>
        <c:crosses val="autoZero"/>
        <c:auto val="1"/>
        <c:lblAlgn val="ctr"/>
        <c:lblOffset val="100"/>
      </c:catAx>
      <c:valAx>
        <c:axId val="105444096"/>
        <c:scaling>
          <c:orientation val="minMax"/>
        </c:scaling>
        <c:axPos val="l"/>
        <c:majorGridlines/>
        <c:numFmt formatCode="0%" sourceLinked="1"/>
        <c:tickLblPos val="nextTo"/>
        <c:crossAx val="100607488"/>
        <c:crosses val="autoZero"/>
        <c:crossBetween val="between"/>
      </c:valAx>
      <c:spPr>
        <a:noFill/>
        <a:ln w="25384">
          <a:noFill/>
        </a:ln>
      </c:spPr>
    </c:plotArea>
    <c:legend>
      <c:legendPos val="r"/>
      <c:layout/>
    </c:legend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videouroki.net/" TargetMode="External"/><Relationship Id="rId3" Type="http://schemas.openxmlformats.org/officeDocument/2006/relationships/hyperlink" Target="http://www.edu.ru/" TargetMode="External"/><Relationship Id="rId7" Type="http://schemas.openxmlformats.org/officeDocument/2006/relationships/hyperlink" Target="http://katalog.iot.ru/" TargetMode="External"/><Relationship Id="rId2" Type="http://schemas.openxmlformats.org/officeDocument/2006/relationships/hyperlink" Target="http://www.ed.gov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llege.ru/" TargetMode="External"/><Relationship Id="rId5" Type="http://schemas.openxmlformats.org/officeDocument/2006/relationships/hyperlink" Target="http://www.distance-learning.ru/" TargetMode="External"/><Relationship Id="rId4" Type="http://schemas.openxmlformats.org/officeDocument/2006/relationships/hyperlink" Target="http://www.school.colu.ru/" TargetMode="External"/><Relationship Id="rId9" Type="http://schemas.openxmlformats.org/officeDocument/2006/relationships/hyperlink" Target="http://www.infourok.com/click.html?x=a62e&amp;lc=B5&amp;mc=R&amp;s=IdZu&amp;u=3&amp;y=c&amp;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jpeg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hyperlink" Target="https://&#1087;&#1077;&#1076;&#1072;&#1075;&#1086;&#1075;&#1080;&#1095;&#1077;&#1089;&#1082;&#1080;&#1081;-&#1088;&#1077;&#1089;&#1091;&#1088;&#1089;.&#1088;&#1092;/&#1082;&#1072;&#1073;&#1080;&#1085;&#1077;&#1090;/&#1087;&#1088;&#1086;&#1092;&#1080;&#1083;&#1100;/" TargetMode="External"/><Relationship Id="rId7" Type="http://schemas.openxmlformats.org/officeDocument/2006/relationships/hyperlink" Target="http://vestnikpedagoga.ru/publikacii/publ?id=5536" TargetMode="External"/><Relationship Id="rId12" Type="http://schemas.openxmlformats.org/officeDocument/2006/relationships/image" Target="../media/image12.jpeg"/><Relationship Id="rId2" Type="http://schemas.openxmlformats.org/officeDocument/2006/relationships/hyperlink" Target="mailto:gashunskayasosh4@mail.ru" TargetMode="Externa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fourok.ru/user/tereschenko-vita-vitalevna/material" TargetMode="External"/><Relationship Id="rId11" Type="http://schemas.openxmlformats.org/officeDocument/2006/relationships/image" Target="../media/image11.jpeg"/><Relationship Id="rId5" Type="http://schemas.openxmlformats.org/officeDocument/2006/relationships/hyperlink" Target="https://portalpedagoga.ru/servisy/publik/publ?id=16465" TargetMode="External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hyperlink" Target="http://pedsovet.su/load/34-1-0-40327" TargetMode="External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585896"/>
            <a:ext cx="8712968" cy="1752600"/>
          </a:xfrm>
        </p:spPr>
        <p:txBody>
          <a:bodyPr/>
          <a:lstStyle/>
          <a:p>
            <a:r>
              <a:rPr lang="ru-RU" sz="28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Информация о профессиональных достижениях</a:t>
            </a:r>
          </a:p>
          <a:p>
            <a:r>
              <a:rPr lang="ru-RU" sz="28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учителя </a:t>
            </a:r>
            <a:r>
              <a:rPr lang="ru-RU" sz="28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математики</a:t>
            </a:r>
          </a:p>
          <a:p>
            <a:r>
              <a:rPr lang="ru-RU" sz="28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Терещенко Виты Витальевны</a:t>
            </a:r>
            <a:endParaRPr lang="ru-RU" sz="28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132440" cy="1470025"/>
          </a:xfrm>
        </p:spPr>
        <p:txBody>
          <a:bodyPr>
            <a:noAutofit/>
          </a:bodyPr>
          <a:lstStyle/>
          <a:p>
            <a:pPr marL="182880" indent="0" algn="l">
              <a:buNone/>
            </a:pP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</a:t>
            </a:r>
            <a:r>
              <a:rPr lang="ru-RU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Гашунская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средняя общеобразовательная школа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№4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Рисунок 2" descr="Описание: C:\Users\Shcola4\Desktop\фото с сотового\IMG-20181120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419872" cy="341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3946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455686417"/>
              </p:ext>
            </p:extLst>
          </p:nvPr>
        </p:nvGraphicFramePr>
        <p:xfrm>
          <a:off x="390434" y="1700808"/>
          <a:ext cx="8280920" cy="448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1070" y="332656"/>
            <a:ext cx="8424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     Положительная динамика результатов освоения</a:t>
            </a:r>
          </a:p>
          <a:p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                    образовательных программ</a:t>
            </a:r>
            <a:endParaRPr lang="ru-RU" sz="2800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9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971600" y="3393867"/>
            <a:ext cx="6984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Результаты ЕГЭ (профильный уровень)</a:t>
            </a:r>
            <a:endParaRPr lang="ru-RU" sz="2800" dirty="0">
              <a:solidFill>
                <a:schemeClr val="accent1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3108923124"/>
              </p:ext>
            </p:extLst>
          </p:nvPr>
        </p:nvGraphicFramePr>
        <p:xfrm>
          <a:off x="1691680" y="4005064"/>
          <a:ext cx="5330353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91680" y="359078"/>
            <a:ext cx="5834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Результаты ЕГЭ(базовый уровень)</a:t>
            </a:r>
            <a:endParaRPr lang="ru-RU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2046802611"/>
              </p:ext>
            </p:extLst>
          </p:nvPr>
        </p:nvGraphicFramePr>
        <p:xfrm>
          <a:off x="1547664" y="882298"/>
          <a:ext cx="5616624" cy="2537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9829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Результаты ВПР</a:t>
            </a: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1693343891"/>
              </p:ext>
            </p:extLst>
          </p:nvPr>
        </p:nvGraphicFramePr>
        <p:xfrm>
          <a:off x="1187624" y="1916832"/>
          <a:ext cx="6336704" cy="32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7625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96944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3. Высокие результаты внеурочной деятельности обучающихся по учебному </a:t>
            </a: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предмету.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731520"/>
            <a:ext cx="7220272" cy="3474720"/>
          </a:xfrm>
        </p:spPr>
        <p:txBody>
          <a:bodyPr>
            <a:norm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2400" b="1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Реализация курсов внеурочной деятельности;</a:t>
            </a:r>
          </a:p>
          <a:p>
            <a:pPr marL="45720" indent="0">
              <a:buNone/>
            </a:pPr>
            <a:r>
              <a:rPr lang="ru-RU" sz="2400" b="1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Реализация элективных курсов;</a:t>
            </a:r>
          </a:p>
          <a:p>
            <a:pPr marL="45720" indent="0">
              <a:buNone/>
            </a:pPr>
            <a:r>
              <a:rPr lang="ru-RU" sz="2400" b="1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Организация проектной деятельности;</a:t>
            </a:r>
          </a:p>
          <a:p>
            <a:pPr marL="45720" indent="0">
              <a:buNone/>
            </a:pPr>
            <a:r>
              <a:rPr lang="ru-RU" sz="2400" b="1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Участие в конкурсах, олимпиадах;</a:t>
            </a:r>
          </a:p>
          <a:p>
            <a:pPr marL="45720" indent="0">
              <a:buNone/>
            </a:pPr>
            <a:r>
              <a:rPr lang="ru-RU" sz="2400" b="1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предметных недель.</a:t>
            </a:r>
            <a:endParaRPr lang="ru-RU" sz="2400" b="1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3789040"/>
            <a:ext cx="45604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«В любом открытии есть 99</a:t>
            </a:r>
            <a:r>
              <a:rPr lang="ru-RU" sz="2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r>
              <a:rPr lang="ru-RU" sz="2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труда  </a:t>
            </a:r>
            <a:r>
              <a:rPr lang="ru-RU" sz="24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 потения и только 1% </a:t>
            </a:r>
            <a:endParaRPr lang="ru-RU" sz="2400" b="1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таланта и  </a:t>
            </a:r>
            <a:r>
              <a:rPr lang="ru-RU" sz="24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способностей</a:t>
            </a:r>
            <a:r>
              <a:rPr lang="ru-RU" sz="2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</a:p>
          <a:p>
            <a:r>
              <a:rPr lang="ru-RU" sz="2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Л.Магницкий</a:t>
            </a:r>
            <a:r>
              <a:rPr lang="ru-RU" sz="24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6" name="Picture 10" descr="DSC025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8" r="2515"/>
          <a:stretch>
            <a:fillRect/>
          </a:stretch>
        </p:blipFill>
        <p:spPr bwMode="auto">
          <a:xfrm>
            <a:off x="4667983" y="3573016"/>
            <a:ext cx="39624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554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62757" y="811511"/>
            <a:ext cx="9131899" cy="25922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«Занимательная геометрия» 5 класс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«Математика вокруг нас» 6 класс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«Шахматный клуб» 4-7 классы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«Геометрические головоломки» 7 </a:t>
            </a:r>
            <a:r>
              <a:rPr lang="ru-RU" sz="2800" dirty="0" err="1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17727" y="964600"/>
            <a:ext cx="3046761" cy="228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Documents and Settings\User\Рабочий стол\2017\IMG_0569.jpg"/>
          <p:cNvPicPr>
            <a:picLocks noChangeAspect="1" noChangeArrowheads="1"/>
          </p:cNvPicPr>
          <p:nvPr/>
        </p:nvPicPr>
        <p:blipFill>
          <a:blip r:embed="rId3" cstate="print"/>
          <a:srcRect t="2568"/>
          <a:stretch>
            <a:fillRect/>
          </a:stretch>
        </p:blipFill>
        <p:spPr bwMode="auto">
          <a:xfrm>
            <a:off x="575504" y="3250710"/>
            <a:ext cx="3643338" cy="2662394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Школа\14452639673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3320246"/>
            <a:ext cx="3457143" cy="259285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5955947"/>
            <a:ext cx="664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Занятия из курса «Геометрические головоломки»</a:t>
            </a:r>
            <a:endParaRPr lang="ru-RU" sz="2400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3372" y="0"/>
            <a:ext cx="871111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Реализация курсов внеурочной деятельности</a:t>
            </a: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078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Рисуем геометрическую абстракцию</a:t>
            </a:r>
          </a:p>
        </p:txBody>
      </p:sp>
      <p:pic>
        <p:nvPicPr>
          <p:cNvPr id="12291" name="Рисунок 2" descr="H:\Documents and Settings\Татьяна Алексеевна\Рабочий стол\проект\DSCN1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37766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3" descr="H:\Documents and Settings\Татьяна Алексеевна\Рабочий стол\проект\DSCN1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0" t="11781" r="16061" b="12251"/>
          <a:stretch>
            <a:fillRect/>
          </a:stretch>
        </p:blipFill>
        <p:spPr bwMode="auto">
          <a:xfrm>
            <a:off x="5796136" y="838200"/>
            <a:ext cx="32067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5" descr="C:\Documents and Settings\Учитель\Мои документы\My Pictures\Samsung\_20140312_140727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5" t="6189" r="4713"/>
          <a:stretch>
            <a:fillRect/>
          </a:stretch>
        </p:blipFill>
        <p:spPr bwMode="auto">
          <a:xfrm>
            <a:off x="214313" y="4038600"/>
            <a:ext cx="37147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C:\Documents and Settings\Учитель\Рабочий стол\неделя математики\рисунки\Scan3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16" t="17151" r="2425" b="19724"/>
          <a:stretch>
            <a:fillRect/>
          </a:stretch>
        </p:blipFill>
        <p:spPr bwMode="auto">
          <a:xfrm>
            <a:off x="4211960" y="4509120"/>
            <a:ext cx="2175716" cy="207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051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0" y="813374"/>
            <a:ext cx="9036496" cy="880489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 класс «Рисунок или как доплыть до Антарктиды»</a:t>
            </a:r>
          </a:p>
        </p:txBody>
      </p:sp>
      <p:pic>
        <p:nvPicPr>
          <p:cNvPr id="6148" name="Picture 5" descr="C:\про\е7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4552" y="4221088"/>
            <a:ext cx="3346450" cy="2354814"/>
          </a:xfrm>
          <a:noFill/>
        </p:spPr>
      </p:pic>
      <p:pic>
        <p:nvPicPr>
          <p:cNvPr id="6147" name="Picture 6" descr="C:\про\DSCN108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436096" y="2204864"/>
            <a:ext cx="3500437" cy="2490788"/>
          </a:xfrm>
          <a:noFill/>
        </p:spPr>
      </p:pic>
      <p:pic>
        <p:nvPicPr>
          <p:cNvPr id="6149" name="Рисунок 9" descr="C:\Documents and Settings\Учитель\Мои документы\My Pictures\Samsung\_20140312_13485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30" t="35159" r="14548" b="14578"/>
          <a:stretch>
            <a:fillRect/>
          </a:stretch>
        </p:blipFill>
        <p:spPr bwMode="auto">
          <a:xfrm>
            <a:off x="1043608" y="1988840"/>
            <a:ext cx="26797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67744" y="228599"/>
            <a:ext cx="4569071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ru-RU" sz="32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Проектная </a:t>
            </a:r>
            <a:r>
              <a:rPr lang="ru-RU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3648" y="228598"/>
            <a:ext cx="582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Занятия из курса «Математика вокруг нас»</a:t>
            </a:r>
            <a:endParaRPr lang="ru-RU" sz="2400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037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Учитель\Мои документы\My Pictures\Samsung\_20140819_12524007.jpg"/>
          <p:cNvPicPr>
            <a:picLocks noChangeAspect="1" noChangeArrowheads="1"/>
          </p:cNvPicPr>
          <p:nvPr/>
        </p:nvPicPr>
        <p:blipFill>
          <a:blip r:embed="rId2" cstate="print"/>
          <a:srcRect l="5713" t="1010" b="1683"/>
          <a:stretch>
            <a:fillRect/>
          </a:stretch>
        </p:blipFill>
        <p:spPr bwMode="auto">
          <a:xfrm>
            <a:off x="3419873" y="3371757"/>
            <a:ext cx="2177844" cy="3250815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54868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проект </a:t>
            </a:r>
            <a:r>
              <a:rPr lang="ru-RU" sz="28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«Загадки пирамиды-миф или реальность?» </a:t>
            </a: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участие в районной научно практической конференции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роект «Математика </a:t>
            </a:r>
            <a:r>
              <a:rPr lang="ru-RU" sz="28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в живописи» </a:t>
            </a:r>
            <a:r>
              <a:rPr lang="en-US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место  в районной научно-практической конференции; </a:t>
            </a:r>
            <a:r>
              <a:rPr lang="en-US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место во всероссийском конкурсе «Мои первые открытия»</a:t>
            </a:r>
            <a:endParaRPr lang="ru-RU" sz="2800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pic>
        <p:nvPicPr>
          <p:cNvPr id="7" name="Picture 2" descr="C:\Documents and Settings\Учитель\Мои документы\My Pictures\Samsung\_20160329_13180609.jpg"/>
          <p:cNvPicPr>
            <a:picLocks noChangeAspect="1" noChangeArrowheads="1"/>
          </p:cNvPicPr>
          <p:nvPr/>
        </p:nvPicPr>
        <p:blipFill>
          <a:blip r:embed="rId3" cstate="print"/>
          <a:srcRect l="3808" t="673" r="2380" b="3030"/>
          <a:stretch>
            <a:fillRect/>
          </a:stretch>
        </p:blipFill>
        <p:spPr bwMode="auto">
          <a:xfrm rot="-60000">
            <a:off x="5987149" y="3307801"/>
            <a:ext cx="2327815" cy="3378729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93995" y="0"/>
            <a:ext cx="8229600" cy="11430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Проектная деятельность обучающихся</a:t>
            </a:r>
            <a:b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Учитель\Мои документы\My Pictures\Samsung\_20140422_21330900.jpg"/>
          <p:cNvPicPr>
            <a:picLocks noChangeAspect="1" noChangeArrowheads="1"/>
          </p:cNvPicPr>
          <p:nvPr/>
        </p:nvPicPr>
        <p:blipFill>
          <a:blip r:embed="rId2" cstate="print"/>
          <a:srcRect l="1486" t="1050" r="4457" b="3150"/>
          <a:stretch>
            <a:fillRect/>
          </a:stretch>
        </p:blipFill>
        <p:spPr bwMode="auto">
          <a:xfrm>
            <a:off x="543577" y="620688"/>
            <a:ext cx="3505593" cy="5591793"/>
          </a:xfrm>
          <a:prstGeom prst="rect">
            <a:avLst/>
          </a:prstGeom>
          <a:noFill/>
        </p:spPr>
      </p:pic>
      <p:pic>
        <p:nvPicPr>
          <p:cNvPr id="5" name="Picture 2" descr="C:\Documents and Settings\Учитель\Мои документы\My Pictures\Samsung\_20150515_11413201.jpg"/>
          <p:cNvPicPr>
            <a:picLocks noChangeAspect="1" noChangeArrowheads="1"/>
          </p:cNvPicPr>
          <p:nvPr/>
        </p:nvPicPr>
        <p:blipFill>
          <a:blip r:embed="rId3" cstate="print"/>
          <a:srcRect l="4761" r="1428" b="1347"/>
          <a:stretch>
            <a:fillRect/>
          </a:stretch>
        </p:blipFill>
        <p:spPr>
          <a:xfrm>
            <a:off x="5292080" y="545597"/>
            <a:ext cx="3609503" cy="56631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0530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Учитель\Мои документы\My Pictures\Samsung\_20170414_15360301.jpg"/>
          <p:cNvPicPr>
            <a:picLocks noChangeAspect="1" noChangeArrowheads="1"/>
          </p:cNvPicPr>
          <p:nvPr/>
        </p:nvPicPr>
        <p:blipFill>
          <a:blip r:embed="rId3" cstate="print"/>
          <a:srcRect l="4499" t="795" b="1591"/>
          <a:stretch>
            <a:fillRect/>
          </a:stretch>
        </p:blipFill>
        <p:spPr bwMode="auto">
          <a:xfrm>
            <a:off x="2555776" y="1181925"/>
            <a:ext cx="2016224" cy="2699970"/>
          </a:xfrm>
          <a:prstGeom prst="rect">
            <a:avLst/>
          </a:prstGeom>
          <a:noFill/>
        </p:spPr>
      </p:pic>
      <p:pic>
        <p:nvPicPr>
          <p:cNvPr id="6" name="Picture 5" descr="C:\Documents and Settings\Учитель\Мои документы\My Pictures\Samsung\_20160426_16065004.jpg"/>
          <p:cNvPicPr>
            <a:picLocks noChangeAspect="1" noChangeArrowheads="1"/>
          </p:cNvPicPr>
          <p:nvPr/>
        </p:nvPicPr>
        <p:blipFill>
          <a:blip r:embed="rId4" cstate="print"/>
          <a:srcRect l="1428" r="952" b="1683"/>
          <a:stretch>
            <a:fillRect/>
          </a:stretch>
        </p:blipFill>
        <p:spPr bwMode="auto">
          <a:xfrm>
            <a:off x="4788024" y="1184880"/>
            <a:ext cx="1872208" cy="2697015"/>
          </a:xfrm>
          <a:prstGeom prst="rect">
            <a:avLst/>
          </a:prstGeom>
          <a:noFill/>
        </p:spPr>
      </p:pic>
      <p:pic>
        <p:nvPicPr>
          <p:cNvPr id="7" name="Picture 4" descr="H:\Новая папка\diplom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181925"/>
            <a:ext cx="1949849" cy="2688917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Дипломы\Новая папка\51697276 - 1375162. Диплом 2 степени Шахаев Вячеслав Викторович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816" y="3881895"/>
            <a:ext cx="1900944" cy="2835696"/>
          </a:xfrm>
          <a:prstGeom prst="rect">
            <a:avLst/>
          </a:prstGeom>
          <a:noFill/>
        </p:spPr>
      </p:pic>
      <p:graphicFrame>
        <p:nvGraphicFramePr>
          <p:cNvPr id="3" name="Объект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xmlns="" val="2108749168"/>
              </p:ext>
            </p:extLst>
          </p:nvPr>
        </p:nvGraphicFramePr>
        <p:xfrm>
          <a:off x="2618181" y="4024616"/>
          <a:ext cx="1953290" cy="2763688"/>
        </p:xfrm>
        <a:graphic>
          <a:graphicData uri="http://schemas.openxmlformats.org/presentationml/2006/ole">
            <p:oleObj spid="_x0000_s5175" name="Acrobat Document" r:id="rId7" imgW="7556400" imgH="10710000" progId="AcroExch.Document.7">
              <p:embed/>
            </p:oleObj>
          </a:graphicData>
        </a:graphic>
      </p:graphicFrame>
      <p:pic>
        <p:nvPicPr>
          <p:cNvPr id="11" name="Picture 2" descr="C:\Users\Shcola4\Desktop\Оранж флэшка\Видеоуроки-17 дипломы\51697276 - 1375163. Диплом 3 степени Архипова Виктория Сергеевна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51767" y="3995042"/>
            <a:ext cx="1924489" cy="27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Shcola4\Desktop\Белая флэшка\Дипломы 18-19\2397523_Р”Р°РІР»РµС‚Р±Р°РµРІР°_РњРµРґРЅРё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815" y="1181925"/>
            <a:ext cx="1900945" cy="268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0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Достижения обучающихся в конкурсных мероприятиях по предмету:</a:t>
            </a: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786210"/>
          </a:xfrm>
        </p:spPr>
        <p:txBody>
          <a:bodyPr>
            <a:normAutofit fontScale="90000"/>
          </a:bodyPr>
          <a:lstStyle/>
          <a:p>
            <a:pPr marL="0" lvl="0" indent="0" algn="l">
              <a:buNone/>
            </a:pPr>
            <a:r>
              <a:rPr lang="ru-RU" sz="2800" b="1" dirty="0" smtClean="0">
                <a:solidFill>
                  <a:schemeClr val="accent1"/>
                </a:solidFill>
              </a:rPr>
              <a:t>1</a:t>
            </a:r>
            <a:r>
              <a:rPr lang="ru-RU" sz="31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7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Наличие у учителя образовательной организации собственной методической разработки по преподаваемому </a:t>
            </a:r>
            <a:r>
              <a:rPr lang="ru-RU" sz="27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предмету, </a:t>
            </a:r>
            <a:r>
              <a:rPr lang="ru-RU" sz="27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имеющей положительное заключение по итогам апробации в профессиональном сообществе</a:t>
            </a:r>
            <a:br>
              <a:rPr lang="ru-RU" sz="27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179512" y="1916832"/>
            <a:ext cx="8712968" cy="4536504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ru-RU" sz="2400" b="1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Проблема:</a:t>
            </a:r>
            <a:r>
              <a:rPr lang="ru-RU" sz="1800" b="1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«Формирование математических компетенций обучающихся на основе системно - </a:t>
            </a:r>
            <a:r>
              <a:rPr lang="ru-RU" sz="2400" b="1" dirty="0" err="1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sz="2400" b="1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подхода в обучении</a:t>
            </a:r>
            <a:r>
              <a:rPr lang="ru-RU" sz="2400" b="1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Целью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моей работы является  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развития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личности обучающихся, необходимых 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для самореализации в различных сферах деятельности.</a:t>
            </a:r>
            <a:b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Образовательные и компьютерные технологии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Интерактивные методы обучения</a:t>
            </a:r>
          </a:p>
          <a:p>
            <a:pPr marL="45720" indent="0">
              <a:buNone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Внеклассная работа по предмету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0545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hcola4\Desktop\Белая флэшка\Дипломы 18-19\certificate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453326" y="883040"/>
            <a:ext cx="1945178" cy="273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Documents and Settings\Учитель\Мои документы\My Pictures\Samsung\_20160329_13223308.jpg"/>
          <p:cNvPicPr>
            <a:picLocks noChangeAspect="1" noChangeArrowheads="1"/>
          </p:cNvPicPr>
          <p:nvPr/>
        </p:nvPicPr>
        <p:blipFill>
          <a:blip r:embed="rId3" cstate="print"/>
          <a:srcRect l="4457" t="3694" b="6464"/>
          <a:stretch>
            <a:fillRect/>
          </a:stretch>
        </p:blipFill>
        <p:spPr bwMode="auto">
          <a:xfrm rot="5400000">
            <a:off x="258038" y="1190233"/>
            <a:ext cx="2723265" cy="2160240"/>
          </a:xfrm>
          <a:prstGeom prst="rect">
            <a:avLst/>
          </a:prstGeom>
          <a:noFill/>
        </p:spPr>
      </p:pic>
      <p:pic>
        <p:nvPicPr>
          <p:cNvPr id="6" name="Picture 2" descr="K:\Российские конкурсы\Знанио\Документ СЛ2317-279563-03 (Znanio.ru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908720"/>
            <a:ext cx="2130366" cy="2687684"/>
          </a:xfrm>
          <a:prstGeom prst="rect">
            <a:avLst/>
          </a:prstGeom>
          <a:noFill/>
        </p:spPr>
      </p:pic>
      <p:pic>
        <p:nvPicPr>
          <p:cNvPr id="8" name="Picture 2" descr="C:\Users\Shcola4\Desktop\Белая флэшка\Дипломы 18-19\Диплом 1 степени для победителей konkurs-start.ru №174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33889"/>
            <a:ext cx="2126785" cy="30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Shcola4\Desktop\Белая флэшка\Дипломы 18-19\Диплом 3 степени для победителей konkurs-start.ru №1744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857130"/>
            <a:ext cx="2016224" cy="285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95536" y="0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0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Результативность участия в международные </a:t>
            </a:r>
            <a:r>
              <a:rPr lang="en-US" sz="28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online</a:t>
            </a:r>
            <a:r>
              <a:rPr lang="ru-RU" sz="28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олимпиадах:</a:t>
            </a:r>
            <a:endParaRPr lang="ru-RU" sz="2800" dirty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33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8507298"/>
              </p:ext>
            </p:extLst>
          </p:nvPr>
        </p:nvGraphicFramePr>
        <p:xfrm>
          <a:off x="467543" y="836712"/>
          <a:ext cx="8280922" cy="562828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14343"/>
                <a:gridCol w="6052236"/>
                <a:gridCol w="1114343"/>
              </a:tblGrid>
              <a:tr h="2087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Дата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Мероприятие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Класс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</a:tr>
              <a:tr h="4247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08.02.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Открытие недели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5-11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</a:tr>
              <a:tr h="4247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«Русский фольклор в числах»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5,6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</a:tr>
              <a:tr h="4247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«Считай, смекай, отгадывай!» - эстафета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7,8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</a:tr>
              <a:tr h="7030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09.02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Математики рисуют!!!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Математики рисуют?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7-11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</a:tr>
              <a:tr h="4686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«Математическая радуга» - </a:t>
                      </a:r>
                      <a:r>
                        <a:rPr lang="ru-RU" sz="1800" dirty="0" smtClean="0">
                          <a:effectLst/>
                        </a:rPr>
                        <a:t>игра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</a:tr>
              <a:tr h="6371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10.02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Математика в поговорках, пословицах, загадках. Марафон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5-11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</a:tr>
              <a:tr h="7722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11.02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Математическая эстафета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 пусть победят сильнейшие!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</a:tr>
              <a:tr h="4247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Занимательные страницы математики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9-11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</a:tr>
              <a:tr h="7030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12.02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«Математический </a:t>
                      </a:r>
                      <a:r>
                        <a:rPr lang="ru-RU" sz="1800" dirty="0" err="1" smtClean="0">
                          <a:effectLst/>
                        </a:rPr>
                        <a:t>брейн</a:t>
                      </a:r>
                      <a:r>
                        <a:rPr lang="ru-RU" sz="1800" dirty="0" smtClean="0">
                          <a:effectLst/>
                        </a:rPr>
                        <a:t>-ринг» </a:t>
                      </a:r>
                      <a:endParaRPr lang="ru-RU" sz="1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8-11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40" marR="51440" marT="0" marB="0"/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Проведение предметных недель</a:t>
            </a: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89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DSCN02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67" t="23743" r="24606"/>
          <a:stretch>
            <a:fillRect/>
          </a:stretch>
        </p:blipFill>
        <p:spPr bwMode="auto">
          <a:xfrm>
            <a:off x="304800" y="914400"/>
            <a:ext cx="39846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81000" y="6019800"/>
            <a:ext cx="11176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>
                <a:latin typeface="Times New Roman" pitchFamily="18" charset="0"/>
              </a:rPr>
              <a:t>Вектор</a:t>
            </a:r>
          </a:p>
        </p:txBody>
      </p:sp>
      <p:pic>
        <p:nvPicPr>
          <p:cNvPr id="9222" name="Picture 6" descr="DSCN02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87" t="25902" r="20073" b="6476"/>
          <a:stretch>
            <a:fillRect/>
          </a:stretch>
        </p:blipFill>
        <p:spPr bwMode="auto">
          <a:xfrm>
            <a:off x="914400" y="914400"/>
            <a:ext cx="63309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066800" y="6019800"/>
            <a:ext cx="18034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>
                <a:latin typeface="Times New Roman" pitchFamily="18" charset="0"/>
              </a:rPr>
              <a:t>Биссектриса</a:t>
            </a:r>
          </a:p>
        </p:txBody>
      </p:sp>
      <p:pic>
        <p:nvPicPr>
          <p:cNvPr id="9224" name="Picture 8" descr="DSCN02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40" t="21585" r="16188" b="11224"/>
          <a:stretch>
            <a:fillRect/>
          </a:stretch>
        </p:blipFill>
        <p:spPr bwMode="auto">
          <a:xfrm>
            <a:off x="1524000" y="914400"/>
            <a:ext cx="6078538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600200" y="5943600"/>
            <a:ext cx="1595438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>
                <a:latin typeface="Times New Roman" pitchFamily="18" charset="0"/>
              </a:rPr>
              <a:t>Цифра «9»</a:t>
            </a:r>
          </a:p>
        </p:txBody>
      </p:sp>
      <p:pic>
        <p:nvPicPr>
          <p:cNvPr id="9226" name="Picture 10" descr="DSCN02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53" t="8633" r="21045" b="6908"/>
          <a:stretch>
            <a:fillRect/>
          </a:stretch>
        </p:blipFill>
        <p:spPr bwMode="auto">
          <a:xfrm>
            <a:off x="2057400" y="914400"/>
            <a:ext cx="5486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2209800" y="6019800"/>
            <a:ext cx="32004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>
                <a:latin typeface="Times New Roman" pitchFamily="18" charset="0"/>
              </a:rPr>
              <a:t>Перпендикулярные прямые</a:t>
            </a:r>
          </a:p>
        </p:txBody>
      </p:sp>
      <p:pic>
        <p:nvPicPr>
          <p:cNvPr id="9228" name="Picture 12" descr="DSCN02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96" t="19426" r="14246" b="3885"/>
          <a:stretch>
            <a:fillRect/>
          </a:stretch>
        </p:blipFill>
        <p:spPr bwMode="auto">
          <a:xfrm>
            <a:off x="2590800" y="914400"/>
            <a:ext cx="4953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2743200" y="6019800"/>
            <a:ext cx="371475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800">
                <a:latin typeface="Times New Roman" pitchFamily="18" charset="0"/>
              </a:rPr>
              <a:t>х</a:t>
            </a:r>
          </a:p>
        </p:txBody>
      </p:sp>
      <p:pic>
        <p:nvPicPr>
          <p:cNvPr id="9230" name="Picture 14" descr="DSCN02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34" t="20290" r="22664" b="3453"/>
          <a:stretch>
            <a:fillRect/>
          </a:stretch>
        </p:blipFill>
        <p:spPr bwMode="auto">
          <a:xfrm>
            <a:off x="3171825" y="914400"/>
            <a:ext cx="59721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3200400" y="6019800"/>
            <a:ext cx="2249488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>
                <a:latin typeface="Times New Roman" pitchFamily="18" charset="0"/>
              </a:rPr>
              <a:t>Прямоугольник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0400" y="184284"/>
            <a:ext cx="3279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Театр пантомимы</a:t>
            </a: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89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9225" grpId="0" animBg="1"/>
      <p:bldP spid="9227" grpId="0" animBg="1"/>
      <p:bldP spid="9229" grpId="0" animBg="1"/>
      <p:bldP spid="92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Documents and Settings\Учитель\Мои документы\My Pictures\Samsung\_20160426_1603000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 l="4761" b="1683"/>
          <a:stretch>
            <a:fillRect/>
          </a:stretch>
        </p:blipFill>
        <p:spPr bwMode="auto">
          <a:xfrm>
            <a:off x="82215" y="1097425"/>
            <a:ext cx="2286016" cy="3337487"/>
          </a:xfrm>
          <a:prstGeom prst="rect">
            <a:avLst/>
          </a:prstGeom>
          <a:noFill/>
        </p:spPr>
      </p:pic>
      <p:pic>
        <p:nvPicPr>
          <p:cNvPr id="5" name="Picture 3" descr="C:\Documents and Settings\Учитель\Мои документы\My Pictures\Samsung\_20170521_20584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8231" y="1094054"/>
            <a:ext cx="2363154" cy="3340858"/>
          </a:xfrm>
          <a:prstGeom prst="rect">
            <a:avLst/>
          </a:prstGeom>
          <a:noFill/>
        </p:spPr>
      </p:pic>
      <p:pic>
        <p:nvPicPr>
          <p:cNvPr id="6" name="Picture 5" descr="K:\Российские конкурсы\Мириады знаний-16\матем\Благодарность проекта infourok.ru № KГ-90686.jpg"/>
          <p:cNvPicPr>
            <a:picLocks noChangeAspect="1" noChangeArrowheads="1"/>
          </p:cNvPicPr>
          <p:nvPr/>
        </p:nvPicPr>
        <p:blipFill>
          <a:blip r:embed="rId4" cstate="print"/>
          <a:srcRect l="1179" t="521" r="1474" b="625"/>
          <a:stretch>
            <a:fillRect/>
          </a:stretch>
        </p:blipFill>
        <p:spPr bwMode="auto">
          <a:xfrm>
            <a:off x="4731385" y="1094054"/>
            <a:ext cx="2163090" cy="3108584"/>
          </a:xfrm>
          <a:prstGeom prst="rect">
            <a:avLst/>
          </a:prstGeom>
          <a:noFill/>
        </p:spPr>
      </p:pic>
      <p:pic>
        <p:nvPicPr>
          <p:cNvPr id="7" name="Picture 4" descr="K:\Российские конкурсы\Знанио\Документ ПГ317-21333-09 (Znanio.ru).jpg"/>
          <p:cNvPicPr>
            <a:picLocks noChangeAspect="1" noChangeArrowheads="1"/>
          </p:cNvPicPr>
          <p:nvPr/>
        </p:nvPicPr>
        <p:blipFill rotWithShape="1">
          <a:blip r:embed="rId5" cstate="print"/>
          <a:srcRect l="5141" r="5067"/>
          <a:stretch/>
        </p:blipFill>
        <p:spPr bwMode="auto">
          <a:xfrm>
            <a:off x="6917233" y="1094054"/>
            <a:ext cx="2177144" cy="3258221"/>
          </a:xfrm>
          <a:prstGeom prst="rect">
            <a:avLst/>
          </a:prstGeom>
          <a:noFill/>
        </p:spPr>
      </p:pic>
      <p:pic>
        <p:nvPicPr>
          <p:cNvPr id="8" name="Picture 8" descr="C:\Users\Shcola4\Pictures\Samsung\_20180717_113401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9" t="1573" b="3102"/>
          <a:stretch/>
        </p:blipFill>
        <p:spPr bwMode="auto">
          <a:xfrm>
            <a:off x="373655" y="3562823"/>
            <a:ext cx="2331134" cy="322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hcola4\Pictures\Samsung\_20180613_111833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06110"/>
            <a:ext cx="2266612" cy="320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Shcola4\Pictures\Samsung\_20180613_1120370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51" b="3665"/>
          <a:stretch/>
        </p:blipFill>
        <p:spPr bwMode="auto">
          <a:xfrm>
            <a:off x="6156176" y="3574554"/>
            <a:ext cx="2232248" cy="317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Общественная оценка высоких результатов внеурочной деятельности учителя</a:t>
            </a: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467544" y="188640"/>
            <a:ext cx="82089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учителем условий для адресной работы с различными категориями обучающихся …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070323"/>
            <a:ext cx="8950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2015-16 учебный год: Разработка и реализация индивидуальных программ сопровождения одарённых детей в рамках реализации программы «Одарённые дети»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2015-16,2016-17, 2017-18 учебные годы: Участие в рабочей группе по разработке  программы  коррекционной работы для реализации ООП ООО. </a:t>
            </a:r>
            <a:endParaRPr lang="ru-RU" sz="2400" b="1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Documents and Settings\User\Рабочий стол\Школа\DSC03324.JPG"/>
          <p:cNvPicPr>
            <a:picLocks noChangeAspect="1" noChangeArrowheads="1"/>
          </p:cNvPicPr>
          <p:nvPr/>
        </p:nvPicPr>
        <p:blipFill>
          <a:blip r:embed="rId2" cstate="print"/>
          <a:srcRect b="20679"/>
          <a:stretch>
            <a:fillRect/>
          </a:stretch>
        </p:blipFill>
        <p:spPr bwMode="auto">
          <a:xfrm>
            <a:off x="376152" y="3933056"/>
            <a:ext cx="4174625" cy="2582028"/>
          </a:xfrm>
          <a:prstGeom prst="rect">
            <a:avLst/>
          </a:prstGeom>
          <a:noFill/>
        </p:spPr>
      </p:pic>
      <p:pic>
        <p:nvPicPr>
          <p:cNvPr id="7" name="Picture 2" descr="C:\Documents and Settings\User\Рабочий стол\Школа\DSC033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14833" t="29215" r="7739"/>
          <a:stretch>
            <a:fillRect/>
          </a:stretch>
        </p:blipFill>
        <p:spPr bwMode="auto">
          <a:xfrm>
            <a:off x="4752255" y="3881839"/>
            <a:ext cx="3915248" cy="2684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6055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606" y="2564904"/>
            <a:ext cx="859902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-Проблемно-диалогическая технология</a:t>
            </a:r>
            <a:endParaRPr lang="ru-RU" sz="2800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-Технология ситуативного обучения</a:t>
            </a:r>
          </a:p>
          <a:p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-Технология оценивания образовательных достижений</a:t>
            </a:r>
          </a:p>
          <a:p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-ИКТ</a:t>
            </a:r>
            <a:endParaRPr lang="ru-RU" sz="2800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32759" y="188640"/>
            <a:ext cx="8229600" cy="1143000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7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Обеспечение высокого качества организации образовательного процесса на основе эффективного использования учителем различных образовательных технологий, в том числе дистанционных образовательных технологий или электронного обучения</a:t>
            </a:r>
            <a:endParaRPr lang="ru-RU" sz="27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723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248" y="1354541"/>
            <a:ext cx="7992888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2D4B09"/>
                </a:solidFill>
                <a:latin typeface="Times New Roman"/>
                <a:ea typeface="Times New Roman"/>
              </a:rPr>
              <a:t>В своей педагогической деятельности в качестве одного из средств ИКТ </a:t>
            </a:r>
            <a:r>
              <a:rPr lang="ru-RU" sz="2000" b="1" dirty="0" smtClean="0">
                <a:solidFill>
                  <a:srgbClr val="2D4B09"/>
                </a:solidFill>
                <a:latin typeface="Times New Roman"/>
                <a:ea typeface="Times New Roman"/>
              </a:rPr>
              <a:t>   использую </a:t>
            </a:r>
            <a:r>
              <a:rPr lang="ru-RU" sz="2000" b="1" dirty="0">
                <a:solidFill>
                  <a:srgbClr val="2D4B09"/>
                </a:solidFill>
                <a:latin typeface="Times New Roman"/>
                <a:ea typeface="Times New Roman"/>
              </a:rPr>
              <a:t>цифровые образовательные </a:t>
            </a:r>
            <a:r>
              <a:rPr lang="ru-RU" sz="2000" b="1" dirty="0" smtClean="0">
                <a:solidFill>
                  <a:srgbClr val="2D4B09"/>
                </a:solidFill>
                <a:latin typeface="Times New Roman"/>
                <a:ea typeface="Times New Roman"/>
              </a:rPr>
              <a:t>ресурсы:</a:t>
            </a:r>
            <a:endParaRPr lang="ru-RU" sz="2000" b="1" dirty="0">
              <a:solidFill>
                <a:srgbClr val="2D4B09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318770" algn="l"/>
              </a:tabLst>
            </a:pPr>
            <a:r>
              <a:rPr lang="en-US" sz="2000" b="1" u="sng" dirty="0" smtClean="0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http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://</a:t>
            </a:r>
            <a:r>
              <a:rPr lang="ru-RU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www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.</a:t>
            </a:r>
            <a:r>
              <a:rPr lang="en-US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ed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.</a:t>
            </a:r>
            <a:r>
              <a:rPr lang="en-US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gov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.</a:t>
            </a:r>
            <a:r>
              <a:rPr lang="en-US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ru</a:t>
            </a:r>
            <a:r>
              <a:rPr lang="ru-RU" sz="2000" dirty="0">
                <a:latin typeface="Times New Roman"/>
                <a:ea typeface="Times New Roman"/>
              </a:rPr>
              <a:t>  – Министерство образования Российской Федерации.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318770" algn="l"/>
              </a:tabLst>
            </a:pPr>
            <a:r>
              <a:rPr lang="en-US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3"/>
              </a:rPr>
              <a:t>http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3"/>
              </a:rPr>
              <a:t>://</a:t>
            </a:r>
            <a:r>
              <a:rPr lang="ru-RU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3"/>
              </a:rPr>
              <a:t>www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3"/>
              </a:rPr>
              <a:t>.</a:t>
            </a:r>
            <a:r>
              <a:rPr lang="en-US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3"/>
              </a:rPr>
              <a:t>edu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3"/>
              </a:rPr>
              <a:t>.</a:t>
            </a:r>
            <a:r>
              <a:rPr lang="en-US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3"/>
              </a:rPr>
              <a:t>ru</a:t>
            </a:r>
            <a:r>
              <a:rPr lang="ru-RU" sz="2000" dirty="0">
                <a:latin typeface="Times New Roman"/>
                <a:ea typeface="Times New Roman"/>
              </a:rPr>
              <a:t> – Образовательный Федеральный портал «Российское образование»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318770" algn="l"/>
              </a:tabLst>
            </a:pPr>
            <a:r>
              <a:rPr lang="en-US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http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://</a:t>
            </a:r>
            <a:r>
              <a:rPr lang="ru-RU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www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.</a:t>
            </a:r>
            <a:r>
              <a:rPr lang="en-US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school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.</a:t>
            </a:r>
            <a:r>
              <a:rPr lang="en-US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colu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.</a:t>
            </a:r>
            <a:r>
              <a:rPr lang="en-US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ru</a:t>
            </a:r>
            <a:r>
              <a:rPr lang="ru-RU" sz="2000" dirty="0">
                <a:latin typeface="Times New Roman"/>
                <a:ea typeface="Times New Roman"/>
              </a:rPr>
              <a:t> - Национальный портал «Российский общеобразовательный портал».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318770" algn="l"/>
              </a:tabLst>
            </a:pPr>
            <a:r>
              <a:rPr lang="en-US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5"/>
              </a:rPr>
              <a:t>http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5"/>
              </a:rPr>
              <a:t>://</a:t>
            </a:r>
            <a:r>
              <a:rPr lang="ru-RU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5"/>
              </a:rPr>
              <a:t>www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5"/>
              </a:rPr>
              <a:t>.</a:t>
            </a:r>
            <a:r>
              <a:rPr lang="en-US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5"/>
              </a:rPr>
              <a:t>distance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5"/>
              </a:rPr>
              <a:t>-</a:t>
            </a:r>
            <a:r>
              <a:rPr lang="en-US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5"/>
              </a:rPr>
              <a:t>learning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5"/>
              </a:rPr>
              <a:t>.</a:t>
            </a:r>
            <a:r>
              <a:rPr lang="en-US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5"/>
              </a:rPr>
              <a:t>ru</a:t>
            </a:r>
            <a:r>
              <a:rPr lang="ru-RU" sz="2000" dirty="0">
                <a:latin typeface="Times New Roman"/>
                <a:ea typeface="Times New Roman"/>
              </a:rPr>
              <a:t> – Информационный портал «Дистанционное обучение».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318770" algn="l"/>
              </a:tabLst>
            </a:pPr>
            <a:r>
              <a:rPr lang="en-US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http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://</a:t>
            </a:r>
            <a:r>
              <a:rPr lang="en-US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college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.</a:t>
            </a:r>
            <a:r>
              <a:rPr lang="en-US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ru</a:t>
            </a:r>
            <a:r>
              <a:rPr lang="en-US" sz="2000" b="1" dirty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– Образовательный интернет-портал.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318770" algn="l"/>
              </a:tabLst>
            </a:pPr>
            <a:r>
              <a:rPr lang="en-US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7"/>
              </a:rPr>
              <a:t>http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7"/>
              </a:rPr>
              <a:t>://</a:t>
            </a:r>
            <a:r>
              <a:rPr lang="en-US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7"/>
              </a:rPr>
              <a:t>katalog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7"/>
              </a:rPr>
              <a:t>.</a:t>
            </a:r>
            <a:r>
              <a:rPr lang="en-US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7"/>
              </a:rPr>
              <a:t>iot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7"/>
              </a:rPr>
              <a:t>.</a:t>
            </a:r>
            <a:r>
              <a:rPr lang="en-US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7"/>
              </a:rPr>
              <a:t>ru</a:t>
            </a:r>
            <a:r>
              <a:rPr lang="ru-RU" sz="2000" dirty="0">
                <a:latin typeface="Times New Roman"/>
                <a:ea typeface="Times New Roman"/>
              </a:rPr>
              <a:t> – Каталог образовательных ресурсов сети Интернет.</a:t>
            </a:r>
          </a:p>
          <a:p>
            <a:pPr lvl="0" algn="just">
              <a:spcAft>
                <a:spcPts val="0"/>
              </a:spcAft>
              <a:tabLst>
                <a:tab pos="318770" algn="l"/>
              </a:tabLst>
            </a:pPr>
            <a:r>
              <a:rPr lang="en-US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8"/>
              </a:rPr>
              <a:t>http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8"/>
              </a:rPr>
              <a:t>://</a:t>
            </a:r>
            <a:r>
              <a:rPr lang="en-US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8"/>
              </a:rPr>
              <a:t>videouroki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8"/>
              </a:rPr>
              <a:t>.</a:t>
            </a:r>
            <a:r>
              <a:rPr lang="en-US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8"/>
              </a:rPr>
              <a:t>net</a:t>
            </a:r>
            <a:r>
              <a:rPr lang="ru-RU" sz="2000" dirty="0">
                <a:latin typeface="Times New Roman"/>
                <a:ea typeface="Times New Roman"/>
              </a:rPr>
              <a:t> - Открытый информационный ресурс проекта 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9" tooltip="Инфоурок"/>
              </a:rPr>
              <a:t>«</a:t>
            </a:r>
            <a:r>
              <a:rPr lang="ru-RU" sz="2000" b="1" u="sng" dirty="0" err="1">
                <a:solidFill>
                  <a:srgbClr val="0000FF"/>
                </a:solidFill>
                <a:latin typeface="Times New Roman"/>
                <a:ea typeface="Times New Roman"/>
                <a:hlinkClick r:id="rId9" tooltip="Инфоурок"/>
              </a:rPr>
              <a:t>Инфоурок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Times New Roman"/>
                <a:hlinkClick r:id="rId9" tooltip="Инфоурок"/>
              </a:rPr>
              <a:t>»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2892" y="35724"/>
            <a:ext cx="8229600" cy="11430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Повышение качества образовательного процесса средствами дистанционных технологий обучения </a:t>
            </a:r>
            <a:endParaRPr lang="ru-RU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88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711356" cy="537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:\Новая папка\Золотая Грамота проекта infourok.ru № АМ-2007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8976" y="836712"/>
            <a:ext cx="3652550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1573"/>
            <a:ext cx="8640960" cy="1143000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Непрерывность профессионального </a:t>
            </a: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развития 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b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016151"/>
            <a:ext cx="823725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Индивидуальную модель развития профессиональных</a:t>
            </a:r>
          </a:p>
          <a:p>
            <a:r>
              <a:rPr lang="ru-RU" sz="2400" b="1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компетенций реализую через: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Работа в методических объединениях, творческих </a:t>
            </a: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группах</a:t>
            </a:r>
            <a:endParaRPr lang="ru-RU" sz="2400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    (</a:t>
            </a:r>
            <a:r>
              <a:rPr lang="ru-RU" sz="24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школьного и муниципального уровней).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педагога.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Обобщение </a:t>
            </a:r>
            <a:r>
              <a:rPr lang="ru-RU" sz="24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и распространение собственного </a:t>
            </a:r>
            <a:endParaRPr lang="ru-RU" sz="2400" dirty="0" smtClean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   педагогического </a:t>
            </a:r>
            <a:r>
              <a:rPr lang="ru-RU" sz="24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опыта.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Аттестация </a:t>
            </a: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квалификации.</a:t>
            </a:r>
            <a:endParaRPr lang="ru-RU" sz="2400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Развитие профессиональной компетентности </a:t>
            </a:r>
            <a:endParaRPr lang="ru-RU" sz="2400" dirty="0" smtClean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    через </a:t>
            </a:r>
            <a:r>
              <a:rPr lang="ru-RU" sz="24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активные формы работы с педагогами.</a:t>
            </a:r>
          </a:p>
          <a:p>
            <a:endParaRPr lang="ru-RU" sz="2400" b="1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349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9"/>
            <a:ext cx="8435280" cy="3744416"/>
          </a:xfrm>
        </p:spPr>
        <p:txBody>
          <a:bodyPr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Участие в</a:t>
            </a: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семинарах, конференциях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Информационно образовательная среда «Сферы»- инструмент реализации требований ФГОС ООО», 2014 год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2800" dirty="0" smtClean="0">
                <a:solidFill>
                  <a:schemeClr val="accent1"/>
                </a:solidFill>
              </a:rPr>
              <a:t>- </a:t>
            </a:r>
            <a:r>
              <a:rPr lang="ru-RU" sz="2800" dirty="0" smtClean="0"/>
              <a:t> 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XVIII 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Южно-Российская межрегиональная 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научно-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практическая 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конференция-выставка «Информационные технологии в образовании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»,2018г</a:t>
            </a:r>
            <a:endParaRPr lang="ru-RU" sz="2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Shcola4\Pictures\2019-03-21 9\9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75" b="4230"/>
          <a:stretch/>
        </p:blipFill>
        <p:spPr bwMode="auto">
          <a:xfrm>
            <a:off x="1331640" y="3429000"/>
            <a:ext cx="2397269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Учитель\Мои документы\My Pictures\Samsung\_20140406_14043801.jpg"/>
          <p:cNvPicPr>
            <a:picLocks noChangeAspect="1" noChangeArrowheads="1"/>
          </p:cNvPicPr>
          <p:nvPr/>
        </p:nvPicPr>
        <p:blipFill>
          <a:blip r:embed="rId3" cstate="print"/>
          <a:srcRect l="2694" t="6665" r="673"/>
          <a:stretch>
            <a:fillRect/>
          </a:stretch>
        </p:blipFill>
        <p:spPr bwMode="auto">
          <a:xfrm>
            <a:off x="4283968" y="3789040"/>
            <a:ext cx="4226719" cy="2887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088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640871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Интерактивные методы обучения</a:t>
            </a: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187624" y="620688"/>
            <a:ext cx="2808312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860032" y="620688"/>
            <a:ext cx="309634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198" y="764704"/>
            <a:ext cx="2903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Групповые</a:t>
            </a:r>
          </a:p>
          <a:p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2447" y="1294387"/>
            <a:ext cx="59120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Индивидуальные</a:t>
            </a:r>
          </a:p>
          <a:p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b="1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выполнение практических задач</a:t>
            </a:r>
            <a:endParaRPr lang="ru-RU" sz="2400" b="1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1043608" y="1832996"/>
            <a:ext cx="0" cy="7319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1763688" y="1832996"/>
            <a:ext cx="3168352" cy="11639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9512" y="3068960"/>
            <a:ext cx="431740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Дискуссионные:</a:t>
            </a:r>
          </a:p>
          <a:p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- Групповая дискуссия</a:t>
            </a:r>
          </a:p>
          <a:p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- Анализ ситуаций выбора</a:t>
            </a:r>
          </a:p>
          <a:p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- Разбор инцидентов из </a:t>
            </a:r>
          </a:p>
          <a:p>
            <a:r>
              <a:rPr lang="ru-RU" sz="24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рактики (метод кейсов)</a:t>
            </a:r>
          </a:p>
          <a:p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- «Мозговой штурм»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Дебаты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Незаконченное предложение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Творческие конкурсы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076056" y="3068960"/>
            <a:ext cx="336444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Игровые:</a:t>
            </a:r>
          </a:p>
          <a:p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- Деловая игра</a:t>
            </a:r>
          </a:p>
          <a:p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- Сюжетно-ролевая игра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Дидактическая игра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Экскурсия</a:t>
            </a:r>
          </a:p>
          <a:p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- Организационно-</a:t>
            </a:r>
          </a:p>
          <a:p>
            <a:r>
              <a:rPr lang="ru-RU" sz="24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деятельностная</a:t>
            </a: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игра</a:t>
            </a:r>
            <a:endParaRPr lang="ru-RU" sz="2400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46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252027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2015год 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«Учебно-познавательные </a:t>
            </a:r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задачи как средство достижения образовательных результатов в контексте ФГОС на уроках математики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(72часа);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2015год 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«Проектирование </a:t>
            </a:r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образовательных отношений 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логике </a:t>
            </a:r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ФГОС при обучении математике с использованием линии 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УМК </a:t>
            </a:r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 математике(5-11классы) авторов Г.К., К.С., О.В. </a:t>
            </a:r>
            <a:r>
              <a:rPr lang="ru-RU" sz="20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Муравиных</a:t>
            </a:r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(72часа);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2017год 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«Системно </a:t>
            </a:r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подход во внеурочной деятельности в рамках реализации ФГОС»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(72 часа);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2017год 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«Методика обучения игре в шахматы в условиях реализации ФГОС»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(72 часа)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Учитель\Мои документы\My Pictures\Samsung\_20170607_14240907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/>
          <a:srcRect l="6702" t="561" r="-1" b="3170"/>
          <a:stretch/>
        </p:blipFill>
        <p:spPr bwMode="auto">
          <a:xfrm rot="5400000">
            <a:off x="6315100" y="2838844"/>
            <a:ext cx="2341241" cy="3260060"/>
          </a:xfrm>
          <a:prstGeom prst="rect">
            <a:avLst/>
          </a:prstGeom>
          <a:noFill/>
        </p:spPr>
      </p:pic>
      <p:pic>
        <p:nvPicPr>
          <p:cNvPr id="5" name="Picture 3" descr="C:\Documents and Settings\Учитель\Мои документы\My Pictures\Samsung\_20170607_14224001.jpg"/>
          <p:cNvPicPr>
            <a:picLocks noChangeAspect="1" noChangeArrowheads="1"/>
          </p:cNvPicPr>
          <p:nvPr/>
        </p:nvPicPr>
        <p:blipFill rotWithShape="1">
          <a:blip r:embed="rId3" cstate="print"/>
          <a:srcRect l="9041" t="3009" b="2713"/>
          <a:stretch/>
        </p:blipFill>
        <p:spPr bwMode="auto">
          <a:xfrm rot="5400000">
            <a:off x="4553818" y="3252414"/>
            <a:ext cx="2396561" cy="3512326"/>
          </a:xfrm>
          <a:prstGeom prst="rect">
            <a:avLst/>
          </a:prstGeom>
          <a:noFill/>
        </p:spPr>
      </p:pic>
      <p:pic>
        <p:nvPicPr>
          <p:cNvPr id="7170" name="Picture 2" descr="C:\Users\Shcola4\Desktop\Скан\2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2" t="2181" r="2775" b="1853"/>
          <a:stretch/>
        </p:blipFill>
        <p:spPr bwMode="auto">
          <a:xfrm rot="5400000">
            <a:off x="2854564" y="3638576"/>
            <a:ext cx="2282740" cy="359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Shcola4\Desktop\Скан\Новая папка\2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54" t="1542" r="2034" b="2925"/>
          <a:stretch/>
        </p:blipFill>
        <p:spPr bwMode="auto">
          <a:xfrm rot="5400000">
            <a:off x="824705" y="3870560"/>
            <a:ext cx="2247478" cy="353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229600" cy="452596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На базе РИПК и ППРО прошла обучение по курсу «Проектная деятельность в </a:t>
            </a: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информационной </a:t>
            </a:r>
            <a:r>
              <a:rPr lang="ru-RU" sz="28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образовательной среде </a:t>
            </a:r>
            <a:r>
              <a:rPr lang="en-US" sz="28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ru-RU" sz="28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века» и защитила проект на тему «Квадратные уравнения» 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Shcola4\Desktop\Белая флэшка\Дипломы 18-19\Терещенко Вита Виталье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05846"/>
            <a:ext cx="6199262" cy="447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180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867304" y="2564904"/>
            <a:ext cx="2864414" cy="405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260648"/>
            <a:ext cx="84249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частие </a:t>
            </a:r>
            <a:r>
              <a:rPr lang="ru-RU" sz="28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в работе всероссийской творческой </a:t>
            </a: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группы</a:t>
            </a:r>
          </a:p>
          <a:p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«Современное преподавание предметов естественно-научного цикла: п</a:t>
            </a: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рофессиональные </a:t>
            </a:r>
            <a:r>
              <a:rPr lang="ru-RU" sz="28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компетенции и новые технологии» с материалом </a:t>
            </a: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тему «Формирование </a:t>
            </a: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функционально-</a:t>
            </a:r>
          </a:p>
          <a:p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графической </a:t>
            </a:r>
            <a:r>
              <a:rPr lang="ru-RU" sz="28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грамотности</a:t>
            </a:r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800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800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условие успешной сдачи ОГЭ».</a:t>
            </a:r>
          </a:p>
        </p:txBody>
      </p:sp>
    </p:spTree>
    <p:extLst>
      <p:ext uri="{BB962C8B-B14F-4D97-AF65-F5344CB8AC3E}">
        <p14:creationId xmlns:p14="http://schemas.microsoft.com/office/powerpoint/2010/main" xmlns="" val="403376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977"/>
            <a:ext cx="6512511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качестве эксперта</a:t>
            </a:r>
            <a:br>
              <a:rPr lang="ru-RU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124744"/>
            <a:ext cx="8136904" cy="347472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 2010 года член 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территориальной предметной комиссии по проверке письменных экзаменационных работ  по математике при  проведении государственной (итоговой) аттестации обучающихся, освоивших  образовательные программы основного общего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207611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Результаты участия </a:t>
            </a:r>
            <a:b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конкурсах</a:t>
            </a: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Учитель\Мои документы\My Pictures\Samsung\_20161207_122108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 l="4285" t="3367" r="2856" b="5050"/>
          <a:stretch>
            <a:fillRect/>
          </a:stretch>
        </p:blipFill>
        <p:spPr bwMode="auto">
          <a:xfrm>
            <a:off x="6484570" y="142853"/>
            <a:ext cx="2305216" cy="3214710"/>
          </a:xfrm>
          <a:prstGeom prst="rect">
            <a:avLst/>
          </a:prstGeom>
          <a:noFill/>
        </p:spPr>
      </p:pic>
      <p:pic>
        <p:nvPicPr>
          <p:cNvPr id="2053" name="Picture 5" descr="C:\Documents and Settings\Учитель\Мои документы\My Pictures\Samsung\_20161207_12220007.jpg"/>
          <p:cNvPicPr>
            <a:picLocks noChangeAspect="1" noChangeArrowheads="1"/>
          </p:cNvPicPr>
          <p:nvPr/>
        </p:nvPicPr>
        <p:blipFill>
          <a:blip r:embed="rId4" cstate="print"/>
          <a:srcRect l="2380" t="673" r="952" b="1683"/>
          <a:stretch>
            <a:fillRect/>
          </a:stretch>
        </p:blipFill>
        <p:spPr bwMode="auto">
          <a:xfrm>
            <a:off x="214282" y="214290"/>
            <a:ext cx="2286016" cy="3264460"/>
          </a:xfrm>
          <a:prstGeom prst="rect">
            <a:avLst/>
          </a:prstGeom>
          <a:noFill/>
        </p:spPr>
      </p:pic>
      <p:pic>
        <p:nvPicPr>
          <p:cNvPr id="2054" name="Picture 6" descr="C:\Documents and Settings\Учитель\Мои документы\My Pictures\Samsung\7825.jpeg"/>
          <p:cNvPicPr>
            <a:picLocks noChangeAspect="1" noChangeArrowheads="1"/>
          </p:cNvPicPr>
          <p:nvPr/>
        </p:nvPicPr>
        <p:blipFill>
          <a:blip r:embed="rId5" cstate="print"/>
          <a:srcRect l="953" t="337" r="953" b="1011"/>
          <a:stretch>
            <a:fillRect/>
          </a:stretch>
        </p:blipFill>
        <p:spPr bwMode="auto">
          <a:xfrm>
            <a:off x="214282" y="3500438"/>
            <a:ext cx="2259049" cy="3211832"/>
          </a:xfrm>
          <a:prstGeom prst="rect">
            <a:avLst/>
          </a:prstGeom>
          <a:noFill/>
        </p:spPr>
      </p:pic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4071934" y="3500438"/>
          <a:ext cx="2286016" cy="3235048"/>
        </p:xfrm>
        <a:graphic>
          <a:graphicData uri="http://schemas.openxmlformats.org/presentationml/2006/ole">
            <p:oleObj spid="_x0000_s9263" name="Acrobat Document" r:id="rId6" imgW="5667146" imgH="8019898" progId="AcroExch.Document.7">
              <p:embed/>
            </p:oleObj>
          </a:graphicData>
        </a:graphic>
      </p:graphicFrame>
      <p:pic>
        <p:nvPicPr>
          <p:cNvPr id="2056" name="Picture 8" descr="J:\Дипломы\26292.jpeg"/>
          <p:cNvPicPr>
            <a:picLocks noChangeAspect="1" noChangeArrowheads="1"/>
          </p:cNvPicPr>
          <p:nvPr/>
        </p:nvPicPr>
        <p:blipFill>
          <a:blip r:embed="rId7" cstate="print"/>
          <a:srcRect l="476" t="337" r="476" b="1011"/>
          <a:stretch>
            <a:fillRect/>
          </a:stretch>
        </p:blipFill>
        <p:spPr bwMode="auto">
          <a:xfrm>
            <a:off x="2143108" y="3571876"/>
            <a:ext cx="2246113" cy="3162699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3571876"/>
            <a:ext cx="2219355" cy="314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14282" y="19475"/>
            <a:ext cx="628654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Результаты участия</a:t>
            </a:r>
          </a:p>
          <a:p>
            <a:pPr marL="0" indent="0" algn="l">
              <a:buNone/>
            </a:pP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в конкурсах</a:t>
            </a:r>
            <a:b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85303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066800"/>
            <a:ext cx="8229600" cy="4525963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b="1" dirty="0" smtClean="0"/>
              <a:t>  </a:t>
            </a:r>
            <a:r>
              <a:rPr lang="ru-RU" altLang="ru-RU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«Математика открывает свои тайны только тому, кто занимается ею с чистой любовью, ради её собственной красоты»  Архимед </a:t>
            </a:r>
          </a:p>
          <a:p>
            <a:pPr eaLnBrk="1" hangingPunct="1">
              <a:buFontTx/>
              <a:buNone/>
            </a:pPr>
            <a:endParaRPr lang="ru-RU" altLang="ru-RU" sz="3600" b="1" i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762000" y="4953000"/>
            <a:ext cx="787529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solidFill>
                  <a:srgbClr val="2D4B0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36462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cdn-images-1.medium.com/max/1600/0*Qj2as0SR39caYD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5" y="571500"/>
            <a:ext cx="8671549" cy="574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77631" y="0"/>
            <a:ext cx="570653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Пирамида </a:t>
            </a:r>
            <a:r>
              <a:rPr lang="ru-RU" sz="32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64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</a:rPr>
              <a:t>Обобщение и распространение опыта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589" y="620688"/>
            <a:ext cx="2665285" cy="356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08112"/>
            <a:ext cx="2664296" cy="357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:\Новая папка\Сертификат проекта infourok.ru № ДВ-463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624364"/>
            <a:ext cx="2555177" cy="358972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5738" y="3212976"/>
            <a:ext cx="244827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H:\Новая папка\Сертификат проекта infourok.ru № АA-2007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5656" y="3162236"/>
            <a:ext cx="2338592" cy="34645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0346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35288" y="980728"/>
            <a:ext cx="6408712" cy="2188840"/>
          </a:xfrm>
        </p:spPr>
        <p:txBody>
          <a:bodyPr>
            <a:normAutofit fontScale="85000" lnSpcReduction="10000"/>
          </a:bodyPr>
          <a:lstStyle/>
          <a:p>
            <a:r>
              <a:rPr lang="ru-RU" sz="2200" u="sng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gashunskayasosh4@mail.ru</a:t>
            </a:r>
            <a:endParaRPr lang="ru-RU" sz="2200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u="sng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https://педагогический-ресурс.рф/кабинет/профиль/</a:t>
            </a:r>
            <a:endParaRPr lang="ru-RU" sz="2200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u="sng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http://pedsovet.su/load/34-1-0-40327</a:t>
            </a:r>
            <a:endParaRPr lang="ru-RU" sz="2200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u="sng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https://portalpedagoga.ru/servisy/publik/publ?id=16465</a:t>
            </a:r>
            <a:endParaRPr lang="ru-RU" sz="2200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u="sng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https://infourok.ru/user/tereschenko-vita-vitalevna/material</a:t>
            </a:r>
            <a:endParaRPr lang="ru-RU" sz="2200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u="sng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http://vestnikpedagoga.ru/publikacii/publ?id=5536</a:t>
            </a:r>
            <a:endParaRPr lang="ru-RU" sz="2200" dirty="0">
              <a:solidFill>
                <a:srgbClr val="2D4B0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3" descr="C:\Documents and Settings\Учитель\Мои документы\My Pictures\Samsung\9608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052736"/>
            <a:ext cx="2016224" cy="2729064"/>
          </a:xfrm>
          <a:prstGeom prst="rect">
            <a:avLst/>
          </a:prstGeom>
          <a:noFill/>
        </p:spPr>
      </p:pic>
      <p:pic>
        <p:nvPicPr>
          <p:cNvPr id="6" name="Picture 2" descr="C:\Documents and Settings\Учитель\Мои документы\My Pictures\Samsung\Свидетельство проекта infourok.ru №5974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6655" y="2328639"/>
            <a:ext cx="1967073" cy="2906321"/>
          </a:xfrm>
          <a:prstGeom prst="rect">
            <a:avLst/>
          </a:prstGeom>
          <a:noFill/>
        </p:spPr>
      </p:pic>
      <p:pic>
        <p:nvPicPr>
          <p:cNvPr id="7" name="Picture 5" descr="J:\Дипломы\69725.jpeg"/>
          <p:cNvPicPr>
            <a:picLocks noChangeAspect="1" noChangeArrowheads="1"/>
          </p:cNvPicPr>
          <p:nvPr/>
        </p:nvPicPr>
        <p:blipFill>
          <a:blip r:embed="rId10" cstate="print"/>
          <a:srcRect l="476" t="2021" r="476" b="674"/>
          <a:stretch>
            <a:fillRect/>
          </a:stretch>
        </p:blipFill>
        <p:spPr bwMode="auto">
          <a:xfrm>
            <a:off x="107505" y="3675207"/>
            <a:ext cx="2016224" cy="2922146"/>
          </a:xfrm>
          <a:prstGeom prst="rect">
            <a:avLst/>
          </a:prstGeom>
          <a:noFill/>
        </p:spPr>
      </p:pic>
      <p:pic>
        <p:nvPicPr>
          <p:cNvPr id="8" name="Picture 4" descr="J:\Дипломы\Сертификат проекта infourok.ru № ДБ-03137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95736" y="3731210"/>
            <a:ext cx="2130366" cy="2947702"/>
          </a:xfrm>
          <a:prstGeom prst="rect">
            <a:avLst/>
          </a:prstGeom>
          <a:noFill/>
        </p:spPr>
      </p:pic>
      <p:pic>
        <p:nvPicPr>
          <p:cNvPr id="9" name="Picture 2" descr="H:\Новая папка\svidetelstvo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19666" y="3769732"/>
            <a:ext cx="2071702" cy="2901384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Мои документы\My Pictures\Samsung\_20160329_13170300.jpg"/>
          <p:cNvPicPr>
            <a:picLocks noChangeAspect="1" noChangeArrowheads="1"/>
          </p:cNvPicPr>
          <p:nvPr/>
        </p:nvPicPr>
        <p:blipFill>
          <a:blip r:embed="rId13" cstate="print"/>
          <a:srcRect l="4761" t="673" r="476" b="2694"/>
          <a:stretch>
            <a:fillRect/>
          </a:stretch>
        </p:blipFill>
        <p:spPr bwMode="auto">
          <a:xfrm>
            <a:off x="4205644" y="3760412"/>
            <a:ext cx="1981796" cy="2910704"/>
          </a:xfrm>
          <a:prstGeom prst="rect">
            <a:avLst/>
          </a:prstGeom>
          <a:noFill/>
        </p:spPr>
      </p:pic>
      <p:pic>
        <p:nvPicPr>
          <p:cNvPr id="11" name="Picture 3" descr="H:\Новая папка\Сертификат проекта infourok.ru № ДБ-08507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20072" y="3753694"/>
            <a:ext cx="1983140" cy="2857520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30798"/>
            <a:ext cx="2090796" cy="294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 descr="H:\Новая папка\Сертификат проекта infourok.ru № ДВ-431195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985550" y="3731210"/>
            <a:ext cx="2000264" cy="2880004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Публикация опыта на страницах сайтов:</a:t>
            </a: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26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6400800" cy="6480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Рабочая программа элективного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курса для обучающихся 10 класса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«Уравнения и неравенства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мире математики» прошла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2D4B0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экспертизу и </a:t>
            </a: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получила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2D4B0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положительное заключение </a:t>
            </a:r>
            <a:endParaRPr lang="ru-RU" sz="2400" dirty="0" smtClean="0">
              <a:solidFill>
                <a:srgbClr val="2D4B0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" indent="0">
              <a:lnSpc>
                <a:spcPct val="160000"/>
              </a:lnSpc>
              <a:buNone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Эксперта (</a:t>
            </a:r>
            <a:r>
              <a:rPr lang="ru-RU" sz="2400" dirty="0" err="1" smtClean="0">
                <a:solidFill>
                  <a:srgbClr val="2D4B0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Витченко</a:t>
            </a: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О.В., кандидат</a:t>
            </a:r>
          </a:p>
          <a:p>
            <a:pPr marL="45720" indent="0">
              <a:lnSpc>
                <a:spcPct val="160000"/>
              </a:lnSpc>
              <a:buNone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педагогических наук, доцент,</a:t>
            </a:r>
          </a:p>
          <a:p>
            <a:pPr marL="45720" indent="0">
              <a:lnSpc>
                <a:spcPct val="160000"/>
              </a:lnSpc>
              <a:buNone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заведующая кафедрой </a:t>
            </a:r>
          </a:p>
          <a:p>
            <a:pPr marL="45720" indent="0">
              <a:lnSpc>
                <a:spcPct val="160000"/>
              </a:lnSpc>
              <a:buNone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«Информационные технологии и</a:t>
            </a:r>
          </a:p>
          <a:p>
            <a:pPr marL="45720" indent="0">
              <a:lnSpc>
                <a:spcPct val="160000"/>
              </a:lnSpc>
              <a:buNone/>
            </a:pPr>
            <a:r>
              <a:rPr lang="ru-RU" sz="2400" dirty="0" smtClean="0">
                <a:solidFill>
                  <a:srgbClr val="2D4B0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прикладная математика»)</a:t>
            </a:r>
            <a:endParaRPr lang="ru-RU" sz="2400" dirty="0">
              <a:solidFill>
                <a:srgbClr val="2D4B0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Shcola4\Desktop\Скан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3" t="1373"/>
          <a:stretch/>
        </p:blipFill>
        <p:spPr bwMode="auto">
          <a:xfrm>
            <a:off x="4804046" y="648274"/>
            <a:ext cx="4166437" cy="576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99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" y="0"/>
            <a:ext cx="7103417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«Марафон педагогических идей»</a:t>
            </a:r>
            <a:b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учителей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Зимовниковского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 l="8569" t="1683" b="4041"/>
          <a:stretch>
            <a:fillRect/>
          </a:stretch>
        </p:blipFill>
        <p:spPr bwMode="auto">
          <a:xfrm>
            <a:off x="251520" y="984192"/>
            <a:ext cx="2232248" cy="348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Учитель\Мои документы\My Pictures\Samsung\_20140604_14453907.jpg"/>
          <p:cNvPicPr>
            <a:picLocks noChangeAspect="1" noChangeArrowheads="1"/>
          </p:cNvPicPr>
          <p:nvPr/>
        </p:nvPicPr>
        <p:blipFill>
          <a:blip r:embed="rId3" cstate="print"/>
          <a:srcRect l="954" r="954" b="1829"/>
          <a:stretch>
            <a:fillRect/>
          </a:stretch>
        </p:blipFill>
        <p:spPr bwMode="auto">
          <a:xfrm>
            <a:off x="3659909" y="1025567"/>
            <a:ext cx="2296846" cy="3449544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l="2856" b="1347"/>
          <a:stretch>
            <a:fillRect/>
          </a:stretch>
        </p:blipFill>
        <p:spPr bwMode="auto">
          <a:xfrm>
            <a:off x="6643702" y="902340"/>
            <a:ext cx="2248778" cy="338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C:\Documents and Settings\Учитель\Мои документы\My Pictures\Samsung\_20160523_23343601.jpg"/>
          <p:cNvPicPr>
            <a:picLocks noChangeAspect="1" noChangeArrowheads="1"/>
          </p:cNvPicPr>
          <p:nvPr/>
        </p:nvPicPr>
        <p:blipFill>
          <a:blip r:embed="rId5" cstate="print"/>
          <a:srcRect l="1428" r="476" b="1683"/>
          <a:stretch>
            <a:fillRect/>
          </a:stretch>
        </p:blipFill>
        <p:spPr bwMode="auto">
          <a:xfrm>
            <a:off x="1691475" y="3268695"/>
            <a:ext cx="2255677" cy="3446318"/>
          </a:xfrm>
          <a:prstGeom prst="rect">
            <a:avLst/>
          </a:prstGeom>
          <a:noFill/>
        </p:spPr>
      </p:pic>
      <p:pic>
        <p:nvPicPr>
          <p:cNvPr id="8" name="Picture 2" descr="C:\Documents and Settings\Учитель\Мои документы\My Pictures\Samsung\_20170521_20592907.jpg"/>
          <p:cNvPicPr>
            <a:picLocks noChangeAspect="1" noChangeArrowheads="1"/>
          </p:cNvPicPr>
          <p:nvPr/>
        </p:nvPicPr>
        <p:blipFill>
          <a:blip r:embed="rId6" cstate="print"/>
          <a:srcRect l="8093" t="1683" b="4040"/>
          <a:stretch>
            <a:fillRect/>
          </a:stretch>
        </p:blipFill>
        <p:spPr bwMode="auto">
          <a:xfrm>
            <a:off x="5076056" y="3356992"/>
            <a:ext cx="2392366" cy="337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1143000"/>
          </a:xfrm>
        </p:spPr>
        <p:txBody>
          <a:bodyPr>
            <a:noAutofit/>
          </a:bodyPr>
          <a:lstStyle/>
          <a:p>
            <a:pPr marL="0" lvl="0" indent="0" algn="l">
              <a:buNone/>
            </a:pP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 Высокие(с позитивной динамикой за последние</a:t>
            </a:r>
            <a:b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три года) результаты учебных достижений обучающихся, которые обучаются у учителя</a:t>
            </a:r>
            <a:r>
              <a:rPr lang="ru-RU" sz="2800" i="1" dirty="0" smtClean="0">
                <a:effectLst/>
              </a:rPr>
              <a:t>. 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0668" y="1268760"/>
            <a:ext cx="828092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b="1" dirty="0">
                <a:solidFill>
                  <a:srgbClr val="2D4B09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соответствии с требованиями </a:t>
            </a:r>
            <a:r>
              <a:rPr lang="ru-RU" sz="2000" b="1" dirty="0" smtClean="0">
                <a:solidFill>
                  <a:srgbClr val="2D4B09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ФГОС учитываю </a:t>
            </a:r>
            <a:r>
              <a:rPr lang="ru-RU" sz="2000" b="1" dirty="0" smtClean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такие </a:t>
            </a:r>
            <a:r>
              <a:rPr lang="ru-RU" sz="2000" b="1" dirty="0">
                <a:solidFill>
                  <a:srgbClr val="2D4B09"/>
                </a:solidFill>
                <a:latin typeface="Times New Roman" pitchFamily="18" charset="0"/>
                <a:cs typeface="Times New Roman" pitchFamily="18" charset="0"/>
              </a:rPr>
              <a:t>особенности контроля и оценивания учебных достижений</a:t>
            </a:r>
            <a:r>
              <a:rPr lang="ru-RU" sz="2000" b="1" dirty="0" smtClean="0">
                <a:solidFill>
                  <a:srgbClr val="2D4B09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обучающихся:</a:t>
            </a:r>
            <a:endParaRPr lang="ru-RU" sz="2000" b="1" dirty="0">
              <a:solidFill>
                <a:srgbClr val="2D4B09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комплексный подход к </a:t>
            </a:r>
            <a:r>
              <a:rPr lang="ru-RU" sz="2000" u="sng" dirty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оценке результатов образования</a:t>
            </a:r>
            <a:r>
              <a:rPr lang="ru-RU" sz="2000" dirty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 (оценка </a:t>
            </a:r>
            <a:r>
              <a:rPr lang="ru-RU" sz="2000" u="sng" dirty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предметных, </a:t>
            </a:r>
            <a:r>
              <a:rPr lang="ru-RU" sz="2000" u="sng" dirty="0" err="1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метапредметных</a:t>
            </a:r>
            <a:r>
              <a:rPr lang="ru-RU" sz="2000" u="sng" dirty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 и личностных </a:t>
            </a:r>
            <a:r>
              <a:rPr lang="ru-RU" sz="2000" dirty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результатов общего образования);</a:t>
            </a:r>
            <a:endParaRPr lang="ru-RU" sz="2000" dirty="0">
              <a:solidFill>
                <a:srgbClr val="2D4B09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u="sng" dirty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оценка успешности освоения содержания отдельных учебных предметов</a:t>
            </a:r>
            <a:r>
              <a:rPr lang="ru-RU" sz="2000" dirty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 на </a:t>
            </a:r>
            <a:r>
              <a:rPr lang="ru-RU" sz="2000" u="sng" dirty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основе системно - </a:t>
            </a:r>
            <a:r>
              <a:rPr lang="ru-RU" sz="2000" u="sng" dirty="0" err="1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деятельностного</a:t>
            </a:r>
            <a:r>
              <a:rPr lang="ru-RU" sz="2000" u="sng" dirty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 подхода</a:t>
            </a:r>
            <a:r>
              <a:rPr lang="ru-RU" sz="2000" dirty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, проявляющегося в способности к выполнению учебно-практических и учебно-познавательных задач;</a:t>
            </a:r>
            <a:endParaRPr lang="ru-RU" sz="2000" dirty="0">
              <a:solidFill>
                <a:srgbClr val="2D4B09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u="sng" dirty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оценка динамики образовательных достижений обучающихся</a:t>
            </a:r>
            <a:r>
              <a:rPr lang="ru-RU" sz="2000" dirty="0" smtClean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с</a:t>
            </a:r>
            <a:r>
              <a:rPr lang="ru-RU" sz="2000" dirty="0" smtClean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амооценка и </a:t>
            </a:r>
            <a:r>
              <a:rPr lang="ru-RU" sz="2000" dirty="0" err="1" smtClean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взаимооценка</a:t>
            </a:r>
            <a:r>
              <a:rPr lang="ru-RU" sz="2000" dirty="0" smtClean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;</a:t>
            </a:r>
            <a:endParaRPr lang="ru-RU" sz="2000" dirty="0">
              <a:solidFill>
                <a:srgbClr val="2D4B09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u="sng" dirty="0" smtClean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использование </a:t>
            </a:r>
            <a:r>
              <a:rPr lang="ru-RU" sz="2000" u="sng" dirty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накопительной системы оценивания (</a:t>
            </a:r>
            <a:r>
              <a:rPr lang="ru-RU" sz="2000" u="sng" dirty="0" smtClean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Портфолио)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u="sng" dirty="0" smtClean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использование </a:t>
            </a:r>
            <a:r>
              <a:rPr lang="ru-RU" sz="2000" u="sng" dirty="0">
                <a:solidFill>
                  <a:srgbClr val="2D4B09"/>
                </a:solidFill>
                <a:latin typeface="Times New Roman"/>
                <a:ea typeface="Times New Roman"/>
                <a:cs typeface="Arial"/>
              </a:rPr>
              <a:t>наряду со стандартизированными письменными или устными работами  таких форм и методов оценки, как проекты, практические работы, творческие работы, самоанализ, самооценка, наблюдения и др.;</a:t>
            </a:r>
            <a:endParaRPr lang="ru-RU" sz="2000" dirty="0">
              <a:solidFill>
                <a:srgbClr val="2D4B09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678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1915</TotalTime>
  <Words>1010</Words>
  <Application>Microsoft Office PowerPoint</Application>
  <PresentationFormat>Экран (4:3)</PresentationFormat>
  <Paragraphs>183</Paragraphs>
  <Slides>35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Воздушный поток</vt:lpstr>
      <vt:lpstr>Acrobat Document</vt:lpstr>
      <vt:lpstr>муниципальное бюджетное общеобразовательное учреждение Гашунская средняя общеобразовательная школа №4 </vt:lpstr>
      <vt:lpstr>1. Наличие у учителя образовательной организации собственной методической разработки по преподаваемому предмету, имеющей положительное заключение по итогам апробации в профессиональном сообществе </vt:lpstr>
      <vt:lpstr>        Интерактивные методы обучения</vt:lpstr>
      <vt:lpstr>Слайд 4</vt:lpstr>
      <vt:lpstr>Обобщение и распространение опыта</vt:lpstr>
      <vt:lpstr>Слайд 6</vt:lpstr>
      <vt:lpstr>Слайд 7</vt:lpstr>
      <vt:lpstr>«Марафон педагогических идей»  учителей Зимовниковского района</vt:lpstr>
      <vt:lpstr>2. Высокие(с позитивной динамикой за последние три года) результаты учебных достижений обучающихся, которые обучаются у учителя.    </vt:lpstr>
      <vt:lpstr>Слайд 10</vt:lpstr>
      <vt:lpstr>Слайд 11</vt:lpstr>
      <vt:lpstr>                      Результаты ВПР</vt:lpstr>
      <vt:lpstr>3. Высокие результаты внеурочной деятельности обучающихся по учебному предмету. </vt:lpstr>
      <vt:lpstr>Слайд 14</vt:lpstr>
      <vt:lpstr>        Рисуем геометрическую абстракцию</vt:lpstr>
      <vt:lpstr>    6 класс «Рисунок или как доплыть до Антарктиды»</vt:lpstr>
      <vt:lpstr>     Проектная деятельность обучающихся </vt:lpstr>
      <vt:lpstr>Слайд 18</vt:lpstr>
      <vt:lpstr>Слайд 19</vt:lpstr>
      <vt:lpstr>Слайд 20</vt:lpstr>
      <vt:lpstr>      Проведение предметных недель</vt:lpstr>
      <vt:lpstr>Слайд 22</vt:lpstr>
      <vt:lpstr>Слайд 23</vt:lpstr>
      <vt:lpstr>Слайд 24</vt:lpstr>
      <vt:lpstr>5. Обеспечение высокого качества организации образовательного процесса на основе эффективного использования учителем различных образовательных технологий, в том числе дистанционных образовательных технологий или электронного обучения</vt:lpstr>
      <vt:lpstr>Повышение качества образовательного процесса средствами дистанционных технологий обучения </vt:lpstr>
      <vt:lpstr>Слайд 27</vt:lpstr>
      <vt:lpstr>6. Непрерывность профессионального                   развития учителя  </vt:lpstr>
      <vt:lpstr>Слайд 29</vt:lpstr>
      <vt:lpstr>2015год «Учебно-познавательные задачи как средство достижения образовательных результатов в контексте ФГОС на уроках математики»(72часа); 2015год «Проектирование образовательных отношений в логике ФГОС при обучении математике с использованием линии УМК по математике(5-11классы) авторов Г.К., К.С., О.В. Муравиных» (72часа); 2017год «Системно – деятельностный подход во внеурочной деятельности в рамках реализации ФГОС» (72 часа); 2017год «Методика обучения игре в шахматы в условиях реализации ФГОС» (72 часа)            </vt:lpstr>
      <vt:lpstr>Слайд 31</vt:lpstr>
      <vt:lpstr>Слайд 32</vt:lpstr>
      <vt:lpstr>Деятельность в качестве эксперта </vt:lpstr>
      <vt:lpstr>Результаты участия  в конкурсах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Зинаида Андреевна</cp:lastModifiedBy>
  <cp:revision>109</cp:revision>
  <dcterms:modified xsi:type="dcterms:W3CDTF">2019-03-22T06:52:55Z</dcterms:modified>
</cp:coreProperties>
</file>