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73" r:id="rId3"/>
    <p:sldId id="260" r:id="rId4"/>
    <p:sldId id="272" r:id="rId5"/>
    <p:sldId id="278" r:id="rId6"/>
    <p:sldId id="279" r:id="rId7"/>
    <p:sldId id="259" r:id="rId8"/>
    <p:sldId id="277" r:id="rId9"/>
    <p:sldId id="269" r:id="rId10"/>
    <p:sldId id="274" r:id="rId11"/>
    <p:sldId id="28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математика</c:v>
                </c:pt>
                <c:pt idx="1">
                  <c:v>алгебра</c:v>
                </c:pt>
                <c:pt idx="2">
                  <c:v>геометрия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89</c:v>
                </c:pt>
                <c:pt idx="1">
                  <c:v>58</c:v>
                </c:pt>
                <c:pt idx="2">
                  <c:v>49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успеваемость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математика</c:v>
                </c:pt>
                <c:pt idx="1">
                  <c:v>алгебра</c:v>
                </c:pt>
                <c:pt idx="2">
                  <c:v>геометрия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dLbls/>
        <c:axId val="81486208"/>
        <c:axId val="81488512"/>
      </c:barChart>
      <c:catAx>
        <c:axId val="81486208"/>
        <c:scaling>
          <c:orientation val="minMax"/>
        </c:scaling>
        <c:axPos val="b"/>
        <c:tickLblPos val="nextTo"/>
        <c:crossAx val="81488512"/>
        <c:crosses val="autoZero"/>
        <c:auto val="1"/>
        <c:lblAlgn val="ctr"/>
        <c:lblOffset val="100"/>
      </c:catAx>
      <c:valAx>
        <c:axId val="81488512"/>
        <c:scaling>
          <c:orientation val="minMax"/>
        </c:scaling>
        <c:axPos val="l"/>
        <c:majorGridlines/>
        <c:numFmt formatCode="General" sourceLinked="1"/>
        <c:tickLblPos val="nextTo"/>
        <c:crossAx val="81486208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1400" y="1143000"/>
            <a:ext cx="5257800" cy="1981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dirty="0" smtClean="0">
                <a:solidFill>
                  <a:srgbClr val="993300"/>
                </a:solidFill>
                <a:latin typeface="Times New Roman" pitchFamily="18" charset="0"/>
              </a:rPr>
              <a:t/>
            </a:r>
            <a:br>
              <a:rPr lang="ru-RU" sz="3600" b="1" dirty="0" smtClean="0">
                <a:solidFill>
                  <a:srgbClr val="993300"/>
                </a:solidFill>
                <a:latin typeface="Times New Roman" pitchFamily="18" charset="0"/>
              </a:rPr>
            </a:br>
            <a:r>
              <a:rPr lang="ru-RU" sz="3600" b="1" dirty="0" smtClean="0">
                <a:solidFill>
                  <a:srgbClr val="993300"/>
                </a:solidFill>
                <a:latin typeface="Times New Roman" pitchFamily="18" charset="0"/>
              </a:rPr>
              <a:t/>
            </a:r>
            <a:br>
              <a:rPr lang="ru-RU" sz="3600" b="1" dirty="0" smtClean="0">
                <a:solidFill>
                  <a:srgbClr val="993300"/>
                </a:solidFill>
                <a:latin typeface="Times New Roman" pitchFamily="18" charset="0"/>
              </a:rPr>
            </a:br>
            <a:r>
              <a:rPr lang="ru-RU" sz="3600" b="1" dirty="0" smtClean="0">
                <a:solidFill>
                  <a:srgbClr val="993300"/>
                </a:solidFill>
                <a:latin typeface="Times New Roman" pitchFamily="18" charset="0"/>
              </a:rPr>
              <a:t>учитель математики</a:t>
            </a:r>
            <a:br>
              <a:rPr lang="ru-RU" sz="3600" b="1" dirty="0" smtClean="0">
                <a:solidFill>
                  <a:srgbClr val="993300"/>
                </a:solidFill>
                <a:latin typeface="Times New Roman" pitchFamily="18" charset="0"/>
              </a:rPr>
            </a:br>
            <a:r>
              <a:rPr lang="ru-RU" sz="3600" b="1" dirty="0" smtClean="0">
                <a:solidFill>
                  <a:srgbClr val="993300"/>
                </a:solidFill>
                <a:latin typeface="Times New Roman" pitchFamily="18" charset="0"/>
              </a:rPr>
              <a:t>Терещенко</a:t>
            </a:r>
            <a:br>
              <a:rPr lang="ru-RU" sz="3600" b="1" dirty="0" smtClean="0">
                <a:solidFill>
                  <a:srgbClr val="993300"/>
                </a:solidFill>
                <a:latin typeface="Times New Roman" pitchFamily="18" charset="0"/>
              </a:rPr>
            </a:br>
            <a:r>
              <a:rPr lang="ru-RU" sz="3600" b="1" dirty="0" smtClean="0">
                <a:solidFill>
                  <a:srgbClr val="993300"/>
                </a:solidFill>
                <a:latin typeface="Times New Roman" pitchFamily="18" charset="0"/>
              </a:rPr>
              <a:t>Вита Витальевна</a:t>
            </a:r>
          </a:p>
        </p:txBody>
      </p:sp>
      <p:sp>
        <p:nvSpPr>
          <p:cNvPr id="2051" name="WordArt 6"/>
          <p:cNvSpPr>
            <a:spLocks noChangeArrowheads="1" noChangeShapeType="1" noTextEdit="1"/>
          </p:cNvSpPr>
          <p:nvPr/>
        </p:nvSpPr>
        <p:spPr bwMode="auto">
          <a:xfrm>
            <a:off x="533400" y="304800"/>
            <a:ext cx="8153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Гашунская</a:t>
            </a:r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 средняя общеобразовательная школа </a:t>
            </a:r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№4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52" name="WordArt 8"/>
          <p:cNvSpPr>
            <a:spLocks noChangeArrowheads="1" noChangeShapeType="1" noTextEdit="1"/>
          </p:cNvSpPr>
          <p:nvPr/>
        </p:nvSpPr>
        <p:spPr bwMode="auto">
          <a:xfrm>
            <a:off x="5181600" y="5410200"/>
            <a:ext cx="2514600" cy="1158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Посёлок  </a:t>
            </a:r>
            <a:r>
              <a:rPr lang="ru-RU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Байков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Зимовниковского района</a:t>
            </a:r>
          </a:p>
          <a:p>
            <a:pPr algn="ctr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2018 </a:t>
            </a:r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год</a:t>
            </a:r>
          </a:p>
        </p:txBody>
      </p:sp>
      <p:sp>
        <p:nvSpPr>
          <p:cNvPr id="2053" name="Text Box 10"/>
          <p:cNvSpPr txBox="1">
            <a:spLocks noChangeArrowheads="1"/>
          </p:cNvSpPr>
          <p:nvPr/>
        </p:nvSpPr>
        <p:spPr bwMode="auto">
          <a:xfrm>
            <a:off x="1812925" y="2932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10241" name="Picture 1" descr="C:\Documents and Settings\User\Рабочий стол\2014-15фото\DSC02883.JPG"/>
          <p:cNvPicPr>
            <a:picLocks noChangeAspect="1" noChangeArrowheads="1"/>
          </p:cNvPicPr>
          <p:nvPr/>
        </p:nvPicPr>
        <p:blipFill>
          <a:blip r:embed="rId2" cstate="print"/>
          <a:srcRect l="27340" t="10844" r="24059" b="8811"/>
          <a:stretch>
            <a:fillRect/>
          </a:stretch>
        </p:blipFill>
        <p:spPr bwMode="auto">
          <a:xfrm>
            <a:off x="428596" y="1214422"/>
            <a:ext cx="3442010" cy="4869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Общероссийские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педагогические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конкурсы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75982"/>
            <a:ext cx="3240360" cy="458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1064884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</a:rPr>
              <a:t/>
            </a:r>
            <a:br>
              <a:rPr lang="ru-RU" b="1" dirty="0" smtClean="0">
                <a:solidFill>
                  <a:srgbClr val="993300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993300"/>
                </a:solidFill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993300"/>
                </a:solidFill>
                <a:latin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</a:rPr>
              <a:t>Результаты </a:t>
            </a:r>
            <a:r>
              <a:rPr lang="ru-RU" sz="4000" dirty="0">
                <a:latin typeface="Times New Roman" pitchFamily="18" charset="0"/>
              </a:rPr>
              <a:t>работы </a:t>
            </a:r>
            <a:r>
              <a:rPr lang="ru-RU" sz="4000" dirty="0" smtClean="0">
                <a:latin typeface="Times New Roman" pitchFamily="18" charset="0"/>
              </a:rPr>
              <a:t>2017 </a:t>
            </a:r>
            <a:r>
              <a:rPr lang="ru-RU" sz="4000" dirty="0">
                <a:latin typeface="Times New Roman" pitchFamily="18" charset="0"/>
              </a:rPr>
              <a:t>-</a:t>
            </a:r>
            <a:r>
              <a:rPr lang="ru-RU" sz="4000" dirty="0" smtClean="0">
                <a:latin typeface="Times New Roman" pitchFamily="18" charset="0"/>
              </a:rPr>
              <a:t>2018 </a:t>
            </a:r>
            <a:r>
              <a:rPr lang="ru-RU" sz="4000" dirty="0" err="1">
                <a:latin typeface="Times New Roman" pitchFamily="18" charset="0"/>
              </a:rPr>
              <a:t>уч.год</a:t>
            </a:r>
            <a:r>
              <a:rPr lang="ru-RU" sz="4000" b="1" dirty="0">
                <a:solidFill>
                  <a:srgbClr val="993300"/>
                </a:solidFill>
                <a:latin typeface="Times New Roman" pitchFamily="18" charset="0"/>
              </a:rPr>
              <a:t/>
            </a:r>
            <a:br>
              <a:rPr lang="ru-RU" sz="4000" b="1" dirty="0">
                <a:solidFill>
                  <a:srgbClr val="993300"/>
                </a:solidFill>
                <a:latin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90231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dirty="0" smtClean="0">
                <a:latin typeface="Times New Roman" pitchFamily="18" charset="0"/>
              </a:rPr>
              <a:t>Проблема, над которой работаю и способы ее решения.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7158" y="1428736"/>
            <a:ext cx="8229600" cy="242889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/>
              <a:t>   </a:t>
            </a:r>
            <a:r>
              <a:rPr lang="ru-RU" sz="3500" b="1" i="1" dirty="0" smtClean="0">
                <a:latin typeface="Times New Roman" pitchFamily="18" charset="0"/>
                <a:cs typeface="Times New Roman" pitchFamily="18" charset="0"/>
              </a:rPr>
              <a:t>«Формирование математических компетенций обучающихся на основе системно - деятельностного подхода в обучении»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5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8439" name="Text Box 14"/>
          <p:cNvSpPr txBox="1">
            <a:spLocks noChangeArrowheads="1"/>
          </p:cNvSpPr>
          <p:nvPr/>
        </p:nvSpPr>
        <p:spPr bwMode="auto">
          <a:xfrm>
            <a:off x="936625" y="3040063"/>
            <a:ext cx="18415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ru-RU"/>
          </a:p>
          <a:p>
            <a:pPr>
              <a:spcBef>
                <a:spcPct val="50000"/>
              </a:spcBef>
              <a:buFontTx/>
              <a:buChar char="•"/>
            </a:pPr>
            <a:endParaRPr lang="ru-RU"/>
          </a:p>
        </p:txBody>
      </p:sp>
      <p:sp>
        <p:nvSpPr>
          <p:cNvPr id="18440" name="Text Box 15"/>
          <p:cNvSpPr txBox="1">
            <a:spLocks noChangeArrowheads="1"/>
          </p:cNvSpPr>
          <p:nvPr/>
        </p:nvSpPr>
        <p:spPr bwMode="auto">
          <a:xfrm>
            <a:off x="500034" y="3143249"/>
            <a:ext cx="7670241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sz="2800" dirty="0" smtClean="0"/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Образовательные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компьютерные технологии</a:t>
            </a:r>
          </a:p>
          <a:p>
            <a:pPr>
              <a:buFontTx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Внеклассная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работа по предмету</a:t>
            </a:r>
          </a:p>
          <a:p>
            <a:pPr>
              <a:buFontTx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Интерактивные методы обучения</a:t>
            </a:r>
          </a:p>
          <a:p>
            <a:endParaRPr lang="ru-RU" sz="2800" b="1" dirty="0">
              <a:latin typeface="Trebuchet MS" pitchFamily="34" charset="0"/>
            </a:endParaRPr>
          </a:p>
          <a:p>
            <a:pPr>
              <a:buFontTx/>
              <a:buChar char="•"/>
            </a:pPr>
            <a:endParaRPr lang="ru-RU" dirty="0"/>
          </a:p>
          <a:p>
            <a:pPr>
              <a:buFontTx/>
              <a:buChar char="•"/>
            </a:pPr>
            <a:endParaRPr lang="ru-RU" dirty="0"/>
          </a:p>
          <a:p>
            <a:pPr>
              <a:buFontTx/>
              <a:buChar char="•"/>
            </a:pPr>
            <a:endParaRPr lang="ru-RU" dirty="0"/>
          </a:p>
          <a:p>
            <a:pPr>
              <a:buFontTx/>
              <a:buChar char="•"/>
            </a:pP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7158" y="5000636"/>
            <a:ext cx="86524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условий для развития личности обучающихся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личностных качеств, необходимых  для самореализации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различных сферах деятельности.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3600" dirty="0" smtClean="0">
                <a:latin typeface="Times New Roman" pitchFamily="18" charset="0"/>
              </a:rPr>
              <a:t>Используемые образовательные технологии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3962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28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2800" smtClean="0">
                <a:latin typeface="Times New Roman" pitchFamily="18" charset="0"/>
              </a:rPr>
              <a:t>Проблемно –поисковые технологии 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smtClean="0">
                <a:latin typeface="Times New Roman" pitchFamily="18" charset="0"/>
              </a:rPr>
              <a:t>Технология  дифференцированного обучения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smtClean="0">
                <a:latin typeface="Times New Roman" pitchFamily="18" charset="0"/>
              </a:rPr>
              <a:t>Информационно-коммуникативные технологии 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smtClean="0">
                <a:latin typeface="Times New Roman" pitchFamily="18" charset="0"/>
              </a:rPr>
              <a:t>Технология сотрудничества 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smtClean="0">
                <a:latin typeface="Times New Roman" pitchFamily="18" charset="0"/>
              </a:rPr>
              <a:t>Технологии диалогового     и ситуативного обучения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smtClean="0">
                <a:latin typeface="Times New Roman" pitchFamily="18" charset="0"/>
              </a:rPr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smtClean="0">
                <a:latin typeface="Times New Roman" pitchFamily="18" charset="0"/>
              </a:rPr>
              <a:t> </a:t>
            </a:r>
          </a:p>
        </p:txBody>
      </p:sp>
      <p:pic>
        <p:nvPicPr>
          <p:cNvPr id="6" name="Picture 2" descr="C:\Documents and Settings\User\Рабочий стол\2017\IMG_0569.jpg"/>
          <p:cNvPicPr>
            <a:picLocks noChangeAspect="1" noChangeArrowheads="1"/>
          </p:cNvPicPr>
          <p:nvPr/>
        </p:nvPicPr>
        <p:blipFill>
          <a:blip r:embed="rId2" cstate="print"/>
          <a:srcRect t="2568"/>
          <a:stretch>
            <a:fillRect/>
          </a:stretch>
        </p:blipFill>
        <p:spPr bwMode="auto">
          <a:xfrm>
            <a:off x="642910" y="3981316"/>
            <a:ext cx="3643338" cy="2662394"/>
          </a:xfrm>
          <a:prstGeom prst="rect">
            <a:avLst/>
          </a:prstGeom>
          <a:noFill/>
        </p:spPr>
      </p:pic>
      <p:pic>
        <p:nvPicPr>
          <p:cNvPr id="7" name="Picture 4" descr="C:\Documents and Settings\User\Рабочий стол\Школа\14488907823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7" y="3981316"/>
            <a:ext cx="3461527" cy="2596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</a:rPr>
              <a:t>Внеклассная работа по предмету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2406997" cy="34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124744"/>
            <a:ext cx="244827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 descr="C:\Users\Shcola4\Pictures\Samsung\_20180717_11340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8845" y="908720"/>
            <a:ext cx="275363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</a:rPr>
              <a:t>Внеклассная работа по предмету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37678559"/>
              </p:ext>
            </p:extLst>
          </p:nvPr>
        </p:nvGraphicFramePr>
        <p:xfrm>
          <a:off x="4644008" y="908720"/>
          <a:ext cx="3879899" cy="5490626"/>
        </p:xfrm>
        <a:graphic>
          <a:graphicData uri="http://schemas.openxmlformats.org/presentationml/2006/ole">
            <p:oleObj spid="_x0000_s7183" name="Acrobat Document" r:id="rId3" imgW="7556400" imgH="10710000" progId="AcroExch.Document.11">
              <p:embed/>
            </p:oleObj>
          </a:graphicData>
        </a:graphic>
      </p:graphicFrame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176464" cy="576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Shcola4\Desktop\Оранж флэшка\Видеоуроки-17 дипломы\51697276 - 1375163. Диплом 3 степени Архипова Виктория Сергеевн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39000" y="-13277850"/>
            <a:ext cx="381756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13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</a:rPr>
              <a:t>Внеклассная работа по предмету</a:t>
            </a:r>
            <a:endParaRPr lang="ru-RU" dirty="0"/>
          </a:p>
        </p:txBody>
      </p:sp>
      <p:pic>
        <p:nvPicPr>
          <p:cNvPr id="7172" name="Picture 4" descr="C:\Users\Shcola4\Desktop\Оранж флэшка\Видеоуроки-17 дипломы\51697276 - 1375163. Диплом 3 степени Архипова Виктория Сергеев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39000" y="-13277850"/>
            <a:ext cx="381756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Shcola4\Desktop\Оранж флэшка\Видеоуроки-17 дипломы\51697276 - 1375163. Диплом 3 степени Архипова Виктория Сергеевна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1996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hcola4\Desktop\Оранж флэшка\Видеоуроки-17 дипломы\51697276 - 1375165. Диплом 3 степени Евченко Дарья Александров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39000" y="-13277850"/>
            <a:ext cx="381756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Shcola4\Desktop\Оранж флэшка\Видеоуроки-17 дипломы\51697276 - 1375165. Диплом 3 степени Евченко Дарья Александров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39000" y="-13277850"/>
            <a:ext cx="381756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338437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7658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8582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</a:rPr>
              <a:t>Воспитательная</a:t>
            </a:r>
            <a:br>
              <a:rPr lang="ru-RU" dirty="0" smtClean="0">
                <a:latin typeface="Times New Roman" pitchFamily="18" charset="0"/>
              </a:rPr>
            </a:br>
            <a:r>
              <a:rPr lang="ru-RU" dirty="0" smtClean="0">
                <a:latin typeface="Times New Roman" pitchFamily="18" charset="0"/>
              </a:rPr>
              <a:t> работа</a:t>
            </a:r>
            <a:endParaRPr lang="ru-RU" dirty="0"/>
          </a:p>
        </p:txBody>
      </p:sp>
      <p:pic>
        <p:nvPicPr>
          <p:cNvPr id="3074" name="Picture 2" descr="C:\Users\Shcola4\Pictures\Samsung\_20180613_11183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528392" cy="498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hcola4\Pictures\Samsung\_20180613_11203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88525"/>
            <a:ext cx="3672408" cy="496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</a:rPr>
              <a:t>Воспитательная</a:t>
            </a:r>
            <a:br>
              <a:rPr lang="ru-RU" dirty="0" smtClean="0">
                <a:latin typeface="Times New Roman" pitchFamily="18" charset="0"/>
              </a:rPr>
            </a:br>
            <a:r>
              <a:rPr lang="ru-RU" dirty="0" smtClean="0">
                <a:latin typeface="Times New Roman" pitchFamily="18" charset="0"/>
              </a:rPr>
              <a:t> работа</a:t>
            </a:r>
            <a:endParaRPr lang="ru-RU" dirty="0"/>
          </a:p>
        </p:txBody>
      </p:sp>
      <p:pic>
        <p:nvPicPr>
          <p:cNvPr id="4098" name="Picture 2" descr="C:\Users\Shcola4\Pictures\Samsung\_20180311_134636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42583"/>
            <a:ext cx="3312368" cy="468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3384376" cy="478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653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1000108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dirty="0" smtClean="0">
                <a:latin typeface="Times New Roman" pitchFamily="18" charset="0"/>
              </a:rPr>
              <a:t>Обобщение и распространение опыта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9134"/>
            <a:ext cx="2543282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7349" y="1206949"/>
            <a:ext cx="2665285" cy="356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09134"/>
            <a:ext cx="2664296" cy="357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</TotalTime>
  <Words>115</Words>
  <Application>Microsoft Office PowerPoint</Application>
  <PresentationFormat>Экран (4:3)</PresentationFormat>
  <Paragraphs>35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Acrobat Document</vt:lpstr>
      <vt:lpstr>  учитель математики Терещенко Вита Витальевна</vt:lpstr>
      <vt:lpstr>Проблема, над которой работаю и способы ее решения. </vt:lpstr>
      <vt:lpstr>Используемые образовательные технологии</vt:lpstr>
      <vt:lpstr>Внеклассная работа по предмету</vt:lpstr>
      <vt:lpstr>Внеклассная работа по предмету</vt:lpstr>
      <vt:lpstr>Внеклассная работа по предмету</vt:lpstr>
      <vt:lpstr>Воспитательная  работа</vt:lpstr>
      <vt:lpstr>Воспитательная  работа</vt:lpstr>
      <vt:lpstr>Обобщение и распространение опыта</vt:lpstr>
      <vt:lpstr>Общероссийские педагогические  конкурсы</vt:lpstr>
      <vt:lpstr>  Результаты работы 2017 -2018 уч.год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учитель математики Терещенко Вита Витальевна</dc:title>
  <cp:lastModifiedBy>User</cp:lastModifiedBy>
  <cp:revision>78</cp:revision>
  <dcterms:modified xsi:type="dcterms:W3CDTF">2019-03-10T17:48:30Z</dcterms:modified>
</cp:coreProperties>
</file>